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av" ContentType="audio/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 id="2147483689" r:id="rId3"/>
    <p:sldMasterId id="2147483672" r:id="rId4"/>
    <p:sldMasterId id="2147483690" r:id="rId5"/>
    <p:sldMasterId id="2147483702" r:id="rId6"/>
  </p:sldMasterIdLst>
  <p:notesMasterIdLst>
    <p:notesMasterId r:id="rId26"/>
  </p:notesMasterIdLst>
  <p:handoutMasterIdLst>
    <p:handoutMasterId r:id="rId27"/>
  </p:handoutMasterIdLst>
  <p:sldIdLst>
    <p:sldId id="539" r:id="rId7"/>
    <p:sldId id="556" r:id="rId8"/>
    <p:sldId id="557" r:id="rId9"/>
    <p:sldId id="558" r:id="rId10"/>
    <p:sldId id="573" r:id="rId11"/>
    <p:sldId id="559" r:id="rId12"/>
    <p:sldId id="560" r:id="rId13"/>
    <p:sldId id="561" r:id="rId14"/>
    <p:sldId id="562" r:id="rId15"/>
    <p:sldId id="563" r:id="rId16"/>
    <p:sldId id="564" r:id="rId17"/>
    <p:sldId id="565" r:id="rId18"/>
    <p:sldId id="566" r:id="rId19"/>
    <p:sldId id="567" r:id="rId20"/>
    <p:sldId id="568" r:id="rId21"/>
    <p:sldId id="569" r:id="rId22"/>
    <p:sldId id="570" r:id="rId23"/>
    <p:sldId id="571" r:id="rId24"/>
    <p:sldId id="572" r:id="rId25"/>
  </p:sldIdLst>
  <p:sldSz cx="12192000" cy="6858000"/>
  <p:notesSz cx="6858000" cy="9144000"/>
  <p:defaultTextStyle>
    <a:defPPr>
      <a:defRPr lang="zh-CN"/>
    </a:defPPr>
    <a:lvl1pPr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5">
          <p15:clr>
            <a:srgbClr val="A4A3A4"/>
          </p15:clr>
        </p15:guide>
        <p15:guide id="2" pos="3817">
          <p15:clr>
            <a:srgbClr val="A4A3A4"/>
          </p15:clr>
        </p15:guide>
      </p15:sldGuideLst>
    </p:ext>
    <p:ext uri="{2D200454-40CA-4A62-9FC3-DE9A4176ACB9}">
      <p15:notesGuideLst xmlns:p15="http://schemas.microsoft.com/office/powerpoint/2012/main">
        <p15:guide id="1" orient="horz" pos="2900">
          <p15:clr>
            <a:srgbClr val="A4A3A4"/>
          </p15:clr>
        </p15:guide>
        <p15:guide id="2" pos="214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1E09"/>
    <a:srgbClr val="FF0000"/>
    <a:srgbClr val="0000CC"/>
    <a:srgbClr val="FF5050"/>
    <a:srgbClr val="000000"/>
    <a:srgbClr val="0066FF"/>
    <a:srgbClr val="FC5D04"/>
    <a:srgbClr val="292929"/>
    <a:srgbClr val="293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353" autoAdjust="0"/>
  </p:normalViewPr>
  <p:slideViewPr>
    <p:cSldViewPr>
      <p:cViewPr varScale="1">
        <p:scale>
          <a:sx n="81" d="100"/>
          <a:sy n="81" d="100"/>
        </p:scale>
        <p:origin x="725" y="62"/>
      </p:cViewPr>
      <p:guideLst>
        <p:guide orient="horz" pos="2175"/>
        <p:guide pos="3817"/>
      </p:guideLst>
    </p:cSldViewPr>
  </p:slideViewPr>
  <p:notesTextViewPr>
    <p:cViewPr>
      <p:scale>
        <a:sx n="100" d="100"/>
        <a:sy n="100" d="100"/>
      </p:scale>
      <p:origin x="0" y="0"/>
    </p:cViewPr>
  </p:notesTextViewPr>
  <p:sorterViewPr>
    <p:cViewPr>
      <p:scale>
        <a:sx n="100" d="100"/>
        <a:sy n="100" d="100"/>
      </p:scale>
      <p:origin x="0" y="-12186"/>
    </p:cViewPr>
  </p:sorterViewPr>
  <p:notesViewPr>
    <p:cSldViewPr>
      <p:cViewPr varScale="1">
        <p:scale>
          <a:sx n="51" d="100"/>
          <a:sy n="51" d="100"/>
        </p:scale>
        <p:origin x="-2124" y="-90"/>
      </p:cViewPr>
      <p:guideLst>
        <p:guide orient="horz" pos="2900"/>
        <p:guide pos="214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b="0">
                <a:latin typeface="Arial" panose="020B0604020202020204" pitchFamily="34" charset="0"/>
              </a:defRPr>
            </a:lvl1pPr>
          </a:lstStyle>
          <a:p>
            <a:pPr>
              <a:defRPr/>
            </a:pPr>
            <a:endParaRPr lang="zh-CN" altLang="en-US"/>
          </a:p>
        </p:txBody>
      </p:sp>
      <p:sp>
        <p:nvSpPr>
          <p:cNvPr id="5222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b="0">
                <a:latin typeface="Arial" panose="020B0604020202020204" pitchFamily="34" charset="0"/>
              </a:defRPr>
            </a:lvl1pPr>
          </a:lstStyle>
          <a:p>
            <a:pPr>
              <a:defRPr/>
            </a:pPr>
            <a:fld id="{633188E6-ACED-4FAB-896E-D77F63690D35}" type="datetimeFigureOut">
              <a:rPr lang="zh-CN" altLang="en-US"/>
              <a:t>2022/4/3</a:t>
            </a:fld>
            <a:endParaRPr lang="en-US" altLang="zh-CN"/>
          </a:p>
        </p:txBody>
      </p:sp>
      <p:sp>
        <p:nvSpPr>
          <p:cNvPr id="5222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b="0">
                <a:latin typeface="Arial" panose="020B0604020202020204" pitchFamily="34" charset="0"/>
              </a:defRPr>
            </a:lvl1pPr>
          </a:lstStyle>
          <a:p>
            <a:pPr>
              <a:defRPr/>
            </a:pPr>
            <a:endParaRPr lang="en-US" altLang="zh-CN"/>
          </a:p>
        </p:txBody>
      </p:sp>
      <p:sp>
        <p:nvSpPr>
          <p:cNvPr id="5222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lvl1pPr>
          </a:lstStyle>
          <a:p>
            <a:fld id="{FC34286A-3669-46F7-89E3-4932C782FFD0}" type="slidenum">
              <a:rPr lang="zh-CN" altLang="en-US"/>
              <a:t>‹#›</a:t>
            </a:fld>
            <a:endParaRPr lang="en-US" altLang="zh-CN"/>
          </a:p>
        </p:txBody>
      </p:sp>
    </p:spTree>
    <p:extLst>
      <p:ext uri="{BB962C8B-B14F-4D97-AF65-F5344CB8AC3E}">
        <p14:creationId xmlns:p14="http://schemas.microsoft.com/office/powerpoint/2010/main" val="2515600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1B866D-3BFF-45CB-B171-D7F369C4974A}" type="datetimeFigureOut">
              <a:rPr lang="zh-CN" altLang="en-US" smtClean="0"/>
              <a:t>2022/4/3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F03E9-1770-4304-A14B-2054A969F631}" type="slidenum">
              <a:rPr lang="zh-CN" altLang="en-US" smtClean="0"/>
              <a:t>‹#›</a:t>
            </a:fld>
            <a:endParaRPr lang="zh-CN" altLang="en-US"/>
          </a:p>
        </p:txBody>
      </p:sp>
    </p:spTree>
    <p:extLst>
      <p:ext uri="{BB962C8B-B14F-4D97-AF65-F5344CB8AC3E}">
        <p14:creationId xmlns:p14="http://schemas.microsoft.com/office/powerpoint/2010/main" val="4262688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186"/>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1" y="2"/>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7"/>
            <a:ext cx="10363200" cy="1470025"/>
          </a:xfrm>
        </p:spPr>
        <p:txBody>
          <a:body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838A0830-9C2E-4844-85C2-B9CE3BC40A84}"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DEFC5ABA-8317-4350-92FB-EDD085A2E11E}"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980730"/>
            <a:ext cx="10972800" cy="5145435"/>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lvl1pPr>
              <a:defRPr/>
            </a:lvl1pPr>
          </a:lstStyle>
          <a:p>
            <a:pPr>
              <a:defRPr/>
            </a:pPr>
            <a:fld id="{5EEB2B3D-1A15-46BA-B8A8-104F1BD38F5B}"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415D801-5008-425C-901D-EF59B7A4709D}" type="slidenum">
              <a:rPr lang="zh-CN" altLang="en-US"/>
              <a:t>‹#›</a:t>
            </a:fld>
            <a:endParaRPr lang="zh-CN" altLang="en-US"/>
          </a:p>
        </p:txBody>
      </p:sp>
      <p:sp>
        <p:nvSpPr>
          <p:cNvPr id="7" name="矩形 6"/>
          <p:cNvSpPr/>
          <p:nvPr userDrawn="1"/>
        </p:nvSpPr>
        <p:spPr>
          <a:xfrm>
            <a:off x="11374218" y="69224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8" name="矩形 7"/>
          <p:cNvSpPr/>
          <p:nvPr userDrawn="1"/>
        </p:nvSpPr>
        <p:spPr>
          <a:xfrm>
            <a:off x="11129502" y="69224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9" name="矩形 8"/>
          <p:cNvSpPr/>
          <p:nvPr userDrawn="1"/>
        </p:nvSpPr>
        <p:spPr>
          <a:xfrm>
            <a:off x="10875559" y="69224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0" name="矩形 9"/>
          <p:cNvSpPr/>
          <p:nvPr userDrawn="1"/>
        </p:nvSpPr>
        <p:spPr>
          <a:xfrm>
            <a:off x="10630577" y="69224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1" name="矩形 10"/>
          <p:cNvSpPr/>
          <p:nvPr userDrawn="1"/>
        </p:nvSpPr>
        <p:spPr>
          <a:xfrm>
            <a:off x="10374400" y="692240"/>
            <a:ext cx="194390" cy="145815"/>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cxnSp>
        <p:nvCxnSpPr>
          <p:cNvPr id="12" name="直接连接符 11"/>
          <p:cNvCxnSpPr/>
          <p:nvPr userDrawn="1"/>
        </p:nvCxnSpPr>
        <p:spPr bwMode="auto">
          <a:xfrm>
            <a:off x="-12000" y="764704"/>
            <a:ext cx="12204000" cy="0"/>
          </a:xfrm>
          <a:prstGeom prst="line">
            <a:avLst/>
          </a:prstGeom>
          <a:solidFill>
            <a:schemeClr val="accent1"/>
          </a:solid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userDrawn="1"/>
        </p:nvSpPr>
        <p:spPr>
          <a:xfrm>
            <a:off x="10219183" y="217670"/>
            <a:ext cx="1507144" cy="461665"/>
          </a:xfrm>
          <a:prstGeom prst="rect">
            <a:avLst/>
          </a:prstGeom>
          <a:noFill/>
        </p:spPr>
        <p:txBody>
          <a:bodyPr wrap="none" rtlCol="0">
            <a:spAutoFit/>
          </a:bodyPr>
          <a:lstStyle/>
          <a:p>
            <a:r>
              <a:rPr lang="zh-CN" altLang="en-US" sz="2400" dirty="0">
                <a:solidFill>
                  <a:srgbClr val="0070C0"/>
                </a:solidFill>
                <a:latin typeface="+mn-ea"/>
                <a:ea typeface="+mn-ea"/>
              </a:rPr>
              <a:t> 管理会计</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4" y="4406902"/>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3134318-5EF7-4A0F-A61E-71ACF53AD563}"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03F8F52E-0B5D-4A21-A958-BE537684E8B2}" type="slidenum">
              <a:rPr lang="zh-CN" altLang="en-US"/>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179" y="6356056"/>
            <a:ext cx="2743128" cy="365108"/>
          </a:xfrm>
        </p:spPr>
        <p:txBody>
          <a:bodyPr/>
          <a:lstStyle/>
          <a:p>
            <a:fld id="{DB09130F-5572-4EEF-B992-9383CC0B66A5}" type="datetimeFigureOut">
              <a:rPr lang="zh-CN" altLang="en-US" smtClean="0"/>
              <a:t>2022/4/3</a:t>
            </a:fld>
            <a:endParaRPr lang="zh-CN" altLang="en-US"/>
          </a:p>
        </p:txBody>
      </p:sp>
      <p:sp>
        <p:nvSpPr>
          <p:cNvPr id="3" name="页脚占位符 2"/>
          <p:cNvSpPr>
            <a:spLocks noGrp="1"/>
          </p:cNvSpPr>
          <p:nvPr>
            <p:ph type="ftr" sz="quarter" idx="11"/>
          </p:nvPr>
        </p:nvSpPr>
        <p:spPr>
          <a:xfrm>
            <a:off x="4038495" y="6356056"/>
            <a:ext cx="4114693" cy="365108"/>
          </a:xfrm>
        </p:spPr>
        <p:txBody>
          <a:bodyPr/>
          <a:lstStyle/>
          <a:p>
            <a:endParaRPr lang="zh-CN" altLang="en-US"/>
          </a:p>
        </p:txBody>
      </p:sp>
      <p:sp>
        <p:nvSpPr>
          <p:cNvPr id="4" name="灯片编号占位符 3"/>
          <p:cNvSpPr>
            <a:spLocks noGrp="1"/>
          </p:cNvSpPr>
          <p:nvPr>
            <p:ph type="sldNum" sz="quarter" idx="12"/>
          </p:nvPr>
        </p:nvSpPr>
        <p:spPr>
          <a:xfrm>
            <a:off x="8610376" y="6356056"/>
            <a:ext cx="2743128" cy="365108"/>
          </a:xfrm>
        </p:spPr>
        <p:txBody>
          <a:bodyPr/>
          <a:lstStyle/>
          <a:p>
            <a:fld id="{734B2A1F-0968-4D41-8027-38EABA3E7552}" type="slidenum">
              <a:rPr lang="zh-CN" altLang="en-US" smtClean="0"/>
              <a:t>‹#›</a:t>
            </a:fld>
            <a:endParaRPr lang="zh-CN" altLang="en-US"/>
          </a:p>
        </p:txBody>
      </p:sp>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l="16444" r="1" b="1"/>
          <a:stretch>
            <a:fillRect/>
          </a:stretch>
        </p:blipFill>
        <p:spPr>
          <a:xfrm>
            <a:off x="20" y="10"/>
            <a:ext cx="12191662" cy="6857672"/>
          </a:xfrm>
          <a:prstGeom prst="rect">
            <a:avLst/>
          </a:prstGeom>
        </p:spPr>
      </p:pic>
      <p:sp>
        <p:nvSpPr>
          <p:cNvPr id="8" name="矩形 7"/>
          <p:cNvSpPr/>
          <p:nvPr userDrawn="1"/>
        </p:nvSpPr>
        <p:spPr>
          <a:xfrm>
            <a:off x="0" y="0"/>
            <a:ext cx="12191682" cy="6857682"/>
          </a:xfrm>
          <a:prstGeom prst="rect">
            <a:avLst/>
          </a:prstGeom>
          <a:gradFill>
            <a:gsLst>
              <a:gs pos="0">
                <a:schemeClr val="bg1">
                  <a:alpha val="0"/>
                </a:schemeClr>
              </a:gs>
              <a:gs pos="100000">
                <a:schemeClr val="bg1">
                  <a:lumMod val="75000"/>
                  <a:alpha val="34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1" name="矩形 10"/>
          <p:cNvSpPr/>
          <p:nvPr userDrawn="1"/>
        </p:nvSpPr>
        <p:spPr>
          <a:xfrm>
            <a:off x="8153188" y="6721163"/>
            <a:ext cx="4038495" cy="136519"/>
          </a:xfrm>
          <a:prstGeom prst="rect">
            <a:avLst/>
          </a:prstGeom>
          <a:solidFill>
            <a:srgbClr val="292E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2" name="矩形 11"/>
          <p:cNvSpPr/>
          <p:nvPr userDrawn="1"/>
        </p:nvSpPr>
        <p:spPr>
          <a:xfrm>
            <a:off x="4038495" y="6721163"/>
            <a:ext cx="4114693" cy="136519"/>
          </a:xfrm>
          <a:prstGeom prst="rect">
            <a:avLst/>
          </a:prstGeom>
          <a:solidFill>
            <a:srgbClr val="E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3" name="矩形 12"/>
          <p:cNvSpPr/>
          <p:nvPr userDrawn="1"/>
        </p:nvSpPr>
        <p:spPr>
          <a:xfrm>
            <a:off x="0" y="6721163"/>
            <a:ext cx="4038495" cy="136519"/>
          </a:xfrm>
          <a:prstGeom prst="rect">
            <a:avLst/>
          </a:prstGeom>
          <a:solidFill>
            <a:srgbClr val="292E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4" name="燕尾形 13"/>
          <p:cNvSpPr/>
          <p:nvPr userDrawn="1"/>
        </p:nvSpPr>
        <p:spPr>
          <a:xfrm>
            <a:off x="462976" y="266206"/>
            <a:ext cx="196765" cy="439817"/>
          </a:xfrm>
          <a:prstGeom prst="chevron">
            <a:avLst/>
          </a:prstGeom>
          <a:solidFill>
            <a:srgbClr val="E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5" name="燕尾形 14"/>
          <p:cNvSpPr/>
          <p:nvPr userDrawn="1"/>
        </p:nvSpPr>
        <p:spPr>
          <a:xfrm>
            <a:off x="600131" y="266206"/>
            <a:ext cx="196765" cy="439817"/>
          </a:xfrm>
          <a:prstGeom prst="chevron">
            <a:avLst/>
          </a:prstGeom>
          <a:solidFill>
            <a:srgbClr val="E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8" name="五边形 17"/>
          <p:cNvSpPr/>
          <p:nvPr userDrawn="1"/>
        </p:nvSpPr>
        <p:spPr>
          <a:xfrm>
            <a:off x="-1" y="266206"/>
            <a:ext cx="519220" cy="439817"/>
          </a:xfrm>
          <a:prstGeom prst="homePlate">
            <a:avLst>
              <a:gd name="adj" fmla="val 22280"/>
            </a:avLst>
          </a:prstGeom>
          <a:solidFill>
            <a:srgbClr val="292E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p>
        </p:txBody>
      </p:sp>
      <p:sp>
        <p:nvSpPr>
          <p:cNvPr id="20" name="矩形 19"/>
          <p:cNvSpPr/>
          <p:nvPr userDrawn="1"/>
        </p:nvSpPr>
        <p:spPr>
          <a:xfrm>
            <a:off x="-7700" y="224517"/>
            <a:ext cx="534615" cy="521849"/>
          </a:xfrm>
          <a:prstGeom prst="rect">
            <a:avLst/>
          </a:prstGeom>
        </p:spPr>
        <p:txBody>
          <a:bodyPr wrap="square">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LOGO</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cxnSp>
        <p:nvCxnSpPr>
          <p:cNvPr id="21" name="直接连接符 20"/>
          <p:cNvCxnSpPr/>
          <p:nvPr userDrawn="1"/>
        </p:nvCxnSpPr>
        <p:spPr>
          <a:xfrm>
            <a:off x="2824407" y="507976"/>
            <a:ext cx="9367275" cy="0"/>
          </a:xfrm>
          <a:prstGeom prst="line">
            <a:avLst/>
          </a:prstGeom>
          <a:ln>
            <a:solidFill>
              <a:srgbClr val="292E3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580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30"/>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64825664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5"/>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23448621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05"/>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613597600"/>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5"/>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6" y="1600205"/>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989117602"/>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5"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5"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834296701"/>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01279205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186"/>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1" y="2"/>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标题 3"/>
          <p:cNvSpPr txBox="1"/>
          <p:nvPr userDrawn="1"/>
        </p:nvSpPr>
        <p:spPr bwMode="auto">
          <a:xfrm>
            <a:off x="192088" y="214313"/>
            <a:ext cx="684053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a:solidFill>
                  <a:srgbClr val="558ED5"/>
                </a:solidFill>
                <a:latin typeface="微软雅黑" panose="020B0503020204020204" pitchFamily="34" charset="-122"/>
                <a:ea typeface="微软雅黑" panose="020B0503020204020204" pitchFamily="34" charset="-122"/>
              </a:rPr>
              <a:t>第</a:t>
            </a:r>
            <a:r>
              <a:rPr lang="en-US" altLang="zh-CN" sz="3000">
                <a:solidFill>
                  <a:srgbClr val="558ED5"/>
                </a:solidFill>
                <a:latin typeface="微软雅黑" panose="020B0503020204020204" pitchFamily="34" charset="-122"/>
                <a:ea typeface="微软雅黑" panose="020B0503020204020204" pitchFamily="34" charset="-122"/>
              </a:rPr>
              <a:t>3</a:t>
            </a:r>
            <a:r>
              <a:rPr lang="zh-CN" altLang="en-US" sz="3000">
                <a:solidFill>
                  <a:srgbClr val="558ED5"/>
                </a:solidFill>
                <a:latin typeface="微软雅黑" panose="020B0503020204020204" pitchFamily="34" charset="-122"/>
                <a:ea typeface="微软雅黑" panose="020B0503020204020204" pitchFamily="34" charset="-122"/>
              </a:rPr>
              <a:t>章      和            的结构分析与应用</a:t>
            </a:r>
            <a:r>
              <a:rPr lang="zh-CN" altLang="en-US" sz="4400" b="0">
                <a:solidFill>
                  <a:srgbClr val="558ED5"/>
                </a:solidFill>
                <a:latin typeface="微软雅黑" panose="020B0503020204020204" pitchFamily="34" charset="-122"/>
                <a:ea typeface="微软雅黑" panose="020B0503020204020204" pitchFamily="34" charset="-122"/>
              </a:rPr>
              <a:t> </a:t>
            </a:r>
          </a:p>
        </p:txBody>
      </p:sp>
      <p:sp>
        <p:nvSpPr>
          <p:cNvPr id="6" name="矩形 5"/>
          <p:cNvSpPr>
            <a:spLocks noChangeArrowheads="1"/>
          </p:cNvSpPr>
          <p:nvPr userDrawn="1"/>
        </p:nvSpPr>
        <p:spPr bwMode="auto">
          <a:xfrm>
            <a:off x="1239840" y="214315"/>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栈</a:t>
            </a:r>
          </a:p>
        </p:txBody>
      </p:sp>
      <p:sp>
        <p:nvSpPr>
          <p:cNvPr id="7" name="矩形 6"/>
          <p:cNvSpPr>
            <a:spLocks noChangeArrowheads="1"/>
          </p:cNvSpPr>
          <p:nvPr userDrawn="1"/>
        </p:nvSpPr>
        <p:spPr bwMode="auto">
          <a:xfrm>
            <a:off x="2408237" y="214315"/>
            <a:ext cx="131318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队列</a:t>
            </a:r>
          </a:p>
        </p:txBody>
      </p:sp>
      <p:sp>
        <p:nvSpPr>
          <p:cNvPr id="8" name="矩形 7"/>
          <p:cNvSpPr/>
          <p:nvPr userDrawn="1"/>
        </p:nvSpPr>
        <p:spPr bwMode="auto">
          <a:xfrm>
            <a:off x="0" y="0"/>
            <a:ext cx="1219200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9" name="Line 10"/>
          <p:cNvSpPr>
            <a:spLocks noChangeShapeType="1"/>
          </p:cNvSpPr>
          <p:nvPr userDrawn="1"/>
        </p:nvSpPr>
        <p:spPr bwMode="auto">
          <a:xfrm>
            <a:off x="1847850" y="1989138"/>
            <a:ext cx="8496300" cy="0"/>
          </a:xfrm>
          <a:prstGeom prst="line">
            <a:avLst/>
          </a:prstGeom>
          <a:noFill/>
          <a:ln w="9525">
            <a:solidFill>
              <a:srgbClr val="969696"/>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2207178"/>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6" y="273055"/>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3"/>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876840585"/>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484129118"/>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5"/>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670390393"/>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3"/>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1" y="274643"/>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370101933"/>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768016220"/>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1"/>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319755993"/>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01"/>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830431304"/>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5" y="1600201"/>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213103916"/>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3"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3"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5722763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29332665"/>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246959"/>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5" y="273051"/>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1"/>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537365633"/>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150719055"/>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188264787"/>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507062292"/>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1"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1393825" y="1989138"/>
            <a:ext cx="5807074"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4"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6"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1"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6"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1271589" y="3365500"/>
            <a:ext cx="5907087"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6"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1"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6"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4"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1271588" y="4797425"/>
            <a:ext cx="5929312"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chemeClr val="bg1"/>
        </a:solidFill>
        <a:effectLst/>
      </p:bgPr>
    </p:bg>
    <p:spTree>
      <p:nvGrpSpPr>
        <p:cNvPr id="1" name=""/>
        <p:cNvGrpSpPr/>
        <p:nvPr/>
      </p:nvGrpSpPr>
      <p:grpSpPr>
        <a:xfrm>
          <a:off x="0" y="0"/>
          <a:ext cx="0" cy="0"/>
          <a:chOff x="0" y="0"/>
          <a:chExt cx="0" cy="0"/>
        </a:xfrm>
      </p:grpSpPr>
      <p:sp>
        <p:nvSpPr>
          <p:cNvPr id="2" name="矩形 1"/>
          <p:cNvSpPr/>
          <p:nvPr userDrawn="1"/>
        </p:nvSpPr>
        <p:spPr bwMode="auto">
          <a:xfrm>
            <a:off x="7248526" y="-26988"/>
            <a:ext cx="5010150" cy="6884988"/>
          </a:xfrm>
          <a:prstGeom prst="rect">
            <a:avLst/>
          </a:prstGeom>
          <a:solidFill>
            <a:schemeClr val="bg1">
              <a:lumMod val="7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3" name="任意多边形 2"/>
          <p:cNvSpPr/>
          <p:nvPr userDrawn="1"/>
        </p:nvSpPr>
        <p:spPr bwMode="auto">
          <a:xfrm>
            <a:off x="7248526" y="903290"/>
            <a:ext cx="4943474" cy="4143375"/>
          </a:xfrm>
          <a:custGeom>
            <a:avLst/>
            <a:gdLst>
              <a:gd name="T0" fmla="*/ 0 w 4940135"/>
              <a:gd name="T1" fmla="*/ 11866 h 4144488"/>
              <a:gd name="T2" fmla="*/ 1274202 w 4940135"/>
              <a:gd name="T3" fmla="*/ 4141150 h 4144488"/>
              <a:gd name="T4" fmla="*/ 4953907 w 4940135"/>
              <a:gd name="T5" fmla="*/ 2622332 h 4144488"/>
              <a:gd name="T6" fmla="*/ 4036958 w 4940135"/>
              <a:gd name="T7" fmla="*/ 0 h 4144488"/>
              <a:gd name="T8" fmla="*/ 0 w 4940135"/>
              <a:gd name="T9" fmla="*/ 11866 h 4144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0135" h="4144488">
                <a:moveTo>
                  <a:pt x="0" y="11875"/>
                </a:moveTo>
                <a:lnTo>
                  <a:pt x="1270660" y="4144488"/>
                </a:lnTo>
                <a:lnTo>
                  <a:pt x="4940135" y="2624446"/>
                </a:lnTo>
                <a:lnTo>
                  <a:pt x="4025735" y="0"/>
                </a:lnTo>
                <a:lnTo>
                  <a:pt x="0" y="11875"/>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4" name="任意多边形 3"/>
          <p:cNvSpPr/>
          <p:nvPr userDrawn="1"/>
        </p:nvSpPr>
        <p:spPr bwMode="auto">
          <a:xfrm>
            <a:off x="11542713" y="-23813"/>
            <a:ext cx="665162" cy="3527426"/>
          </a:xfrm>
          <a:custGeom>
            <a:avLst/>
            <a:gdLst>
              <a:gd name="T0" fmla="*/ 0 w 665018"/>
              <a:gd name="T1" fmla="*/ 0 h 3526972"/>
              <a:gd name="T2" fmla="*/ 665450 w 665018"/>
              <a:gd name="T3" fmla="*/ 0 h 3526972"/>
              <a:gd name="T4" fmla="*/ 653565 w 665018"/>
              <a:gd name="T5" fmla="*/ 3528334 h 3526972"/>
              <a:gd name="T6" fmla="*/ 0 w 665018"/>
              <a:gd name="T7" fmla="*/ 0 h 35269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5018" h="3526972">
                <a:moveTo>
                  <a:pt x="0" y="0"/>
                </a:moveTo>
                <a:lnTo>
                  <a:pt x="665018" y="0"/>
                </a:lnTo>
                <a:cubicBezTo>
                  <a:pt x="661059" y="1175657"/>
                  <a:pt x="657101" y="2351315"/>
                  <a:pt x="653142" y="3526972"/>
                </a:cubicBezTo>
                <a:lnTo>
                  <a:pt x="0"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5" name="任意多边形 4"/>
          <p:cNvSpPr/>
          <p:nvPr userDrawn="1"/>
        </p:nvSpPr>
        <p:spPr bwMode="auto">
          <a:xfrm>
            <a:off x="9867901" y="3538538"/>
            <a:ext cx="2351088" cy="3408362"/>
          </a:xfrm>
          <a:custGeom>
            <a:avLst/>
            <a:gdLst>
              <a:gd name="T0" fmla="*/ 2350636 w 2351314"/>
              <a:gd name="T1" fmla="*/ 0 h 3408218"/>
              <a:gd name="T2" fmla="*/ 1377141 w 2351314"/>
              <a:gd name="T3" fmla="*/ 3408650 h 3408218"/>
              <a:gd name="T4" fmla="*/ 130589 w 2351314"/>
              <a:gd name="T5" fmla="*/ 3349265 h 3408218"/>
              <a:gd name="T6" fmla="*/ 0 w 2351314"/>
              <a:gd name="T7" fmla="*/ 3004838 h 3408218"/>
              <a:gd name="T8" fmla="*/ 2350636 w 2351314"/>
              <a:gd name="T9" fmla="*/ 0 h 3408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51314" h="3408218">
                <a:moveTo>
                  <a:pt x="2351314" y="0"/>
                </a:moveTo>
                <a:lnTo>
                  <a:pt x="1377537" y="3408218"/>
                </a:lnTo>
                <a:lnTo>
                  <a:pt x="130628" y="3348841"/>
                </a:lnTo>
                <a:lnTo>
                  <a:pt x="0" y="3004457"/>
                </a:lnTo>
                <a:lnTo>
                  <a:pt x="2351314"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186"/>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1" y="2"/>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14288"/>
            <a:ext cx="12192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8.gif"/><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 Target="../slides/slid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audio" Target="../media/audio1.wav"/></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8.gif"/><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 Target="../slides/slide2.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2"/>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pPr>
              <a:defRPr/>
            </a:pPr>
            <a:fld id="{1C7A3333-C060-47CF-9D36-2CFB8EC77F88}" type="datetimeFigureOut">
              <a:rPr lang="zh-CN" altLang="en-US"/>
              <a:t>2022/4/3</a:t>
            </a:fld>
            <a:endParaRPr lang="zh-CN" altLang="en-US"/>
          </a:p>
        </p:txBody>
      </p:sp>
      <p:sp>
        <p:nvSpPr>
          <p:cNvPr id="5" name="页脚占位符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pPr>
              <a:defRPr/>
            </a:pPr>
            <a:endParaRPr lang="zh-CN" altLang="en-US"/>
          </a:p>
        </p:txBody>
      </p:sp>
      <p:sp>
        <p:nvSpPr>
          <p:cNvPr id="6" name="灯片编号占位符 5"/>
          <p:cNvSpPr>
            <a:spLocks noGrp="1"/>
          </p:cNvSpPr>
          <p:nvPr>
            <p:ph type="sldNum" sz="quarter" idx="4"/>
          </p:nvPr>
        </p:nvSpPr>
        <p:spPr>
          <a:xfrm>
            <a:off x="8737600" y="6356352"/>
            <a:ext cx="28448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fld id="{EAC8D966-5225-42BE-92A7-9F90258D87E0}"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714" r:id="rId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2pPr>
      <a:lvl3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3pPr>
      <a:lvl4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4pPr>
      <a:lvl5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5pPr>
      <a:lvl6pPr marL="4572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6pPr>
      <a:lvl7pPr marL="9144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7pPr>
      <a:lvl8pPr marL="13716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8pPr>
      <a:lvl9pPr marL="18288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315156-E74B-45BF-8FC9-143975F80238}" type="datetimeFigureOut">
              <a:rPr lang="zh-CN" altLang="en-US" smtClean="0"/>
              <a:t>2022/4/3</a:t>
            </a:fld>
            <a:endParaRPr lang="zh-CN" altLang="en-US"/>
          </a:p>
        </p:txBody>
      </p:sp>
      <p:sp>
        <p:nvSpPr>
          <p:cNvPr id="5" name="页脚占位符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9C17ED-0432-49A9-8B5B-72B25840868E}" type="slidenum">
              <a:rPr lang="zh-CN" altLang="en-US" smtClean="0"/>
              <a:t>‹#›</a:t>
            </a:fld>
            <a:endParaRPr lang="zh-CN" altLang="en-US"/>
          </a:p>
        </p:txBody>
      </p:sp>
    </p:spTree>
    <p:extLst>
      <p:ext uri="{BB962C8B-B14F-4D97-AF65-F5344CB8AC3E}">
        <p14:creationId xmlns:p14="http://schemas.microsoft.com/office/powerpoint/2010/main" val="3960497835"/>
      </p:ext>
    </p:extLst>
  </p:cSld>
  <p:clrMap bg1="lt1" tx1="dk1" bg2="lt2" tx2="dk2" accent1="accent1" accent2="accent2" accent3="accent3" accent4="accent4" accent5="accent5" accent6="accent6" hlink="hlink" folHlink="folHlink"/>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4692" name="Rectangle 4"/>
          <p:cNvSpPr>
            <a:spLocks noGrp="1" noChangeArrowheads="1"/>
          </p:cNvSpPr>
          <p:nvPr>
            <p:ph type="ftr" sz="quarter" idx="3"/>
          </p:nvPr>
        </p:nvSpPr>
        <p:spPr bwMode="auto">
          <a:xfrm>
            <a:off x="7823200" y="6461128"/>
            <a:ext cx="3860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atin typeface="+mj-lt"/>
                <a:ea typeface="+mn-ea"/>
              </a:defRPr>
            </a:lvl1pPr>
          </a:lstStyle>
          <a:p>
            <a:pPr eaLnBrk="1" hangingPunct="1">
              <a:defRPr/>
            </a:pPr>
            <a:r>
              <a:rPr lang="en-US" altLang="zh-CN">
                <a:solidFill>
                  <a:srgbClr val="163794"/>
                </a:solidFill>
              </a:rPr>
              <a:t>Company Logo</a:t>
            </a:r>
          </a:p>
        </p:txBody>
      </p:sp>
      <p:sp>
        <p:nvSpPr>
          <p:cNvPr id="114693" name="Rectangle 5"/>
          <p:cNvSpPr>
            <a:spLocks noGrp="1" noChangeArrowheads="1"/>
          </p:cNvSpPr>
          <p:nvPr>
            <p:ph type="sldNum" sz="quarter" idx="4"/>
          </p:nvPr>
        </p:nvSpPr>
        <p:spPr bwMode="auto">
          <a:xfrm>
            <a:off x="4673600" y="6461128"/>
            <a:ext cx="2844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200" b="0">
                <a:latin typeface="+mj-lt"/>
                <a:ea typeface="+mn-ea"/>
              </a:defRPr>
            </a:lvl1pPr>
          </a:lstStyle>
          <a:p>
            <a:pPr eaLnBrk="1" hangingPunct="1">
              <a:defRPr/>
            </a:pPr>
            <a:fld id="{90FE522A-ED29-4A89-9F16-E7938CF0FEB4}" type="slidenum">
              <a:rPr lang="zh-CN" altLang="en-US">
                <a:solidFill>
                  <a:srgbClr val="163794"/>
                </a:solidFill>
              </a:rPr>
              <a:t>‹#›</a:t>
            </a:fld>
            <a:endParaRPr lang="en-US" altLang="zh-CN">
              <a:solidFill>
                <a:srgbClr val="163794"/>
              </a:solidFill>
            </a:endParaRPr>
          </a:p>
        </p:txBody>
      </p:sp>
      <p:sp>
        <p:nvSpPr>
          <p:cNvPr id="1028" name="Rectangle 10"/>
          <p:cNvSpPr>
            <a:spLocks noChangeArrowheads="1"/>
          </p:cNvSpPr>
          <p:nvPr userDrawn="1"/>
        </p:nvSpPr>
        <p:spPr bwMode="gray">
          <a:xfrm>
            <a:off x="0" y="6477000"/>
            <a:ext cx="12192000" cy="381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eaLnBrk="1" hangingPunct="1">
              <a:defRPr/>
            </a:pPr>
            <a:endParaRPr lang="zh-CN" altLang="en-US" sz="1800" b="0">
              <a:solidFill>
                <a:srgbClr val="163794"/>
              </a:solidFill>
              <a:ea typeface="宋体" panose="02010600030101010101" pitchFamily="2" charset="-122"/>
            </a:endParaRPr>
          </a:p>
        </p:txBody>
      </p:sp>
      <p:sp>
        <p:nvSpPr>
          <p:cNvPr id="1029" name="Text Box 11"/>
          <p:cNvSpPr txBox="1">
            <a:spLocks noChangeArrowheads="1"/>
          </p:cNvSpPr>
          <p:nvPr userDrawn="1"/>
        </p:nvSpPr>
        <p:spPr bwMode="auto">
          <a:xfrm>
            <a:off x="2" y="6491288"/>
            <a:ext cx="262129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en-US" altLang="zh-CN" sz="1800" b="0">
                <a:solidFill>
                  <a:srgbClr val="163794"/>
                </a:solidFill>
                <a:ea typeface="宋体" panose="02010600030101010101" pitchFamily="2" charset="-122"/>
              </a:rPr>
              <a:t>www.weihaicollege.com</a:t>
            </a:r>
          </a:p>
        </p:txBody>
      </p:sp>
      <p:sp>
        <p:nvSpPr>
          <p:cNvPr id="1030" name="Text Box 12"/>
          <p:cNvSpPr txBox="1">
            <a:spLocks noChangeArrowheads="1"/>
          </p:cNvSpPr>
          <p:nvPr userDrawn="1"/>
        </p:nvSpPr>
        <p:spPr bwMode="auto">
          <a:xfrm>
            <a:off x="4176185" y="6432552"/>
            <a:ext cx="20313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华文新魏" pitchFamily="2" charset="-122"/>
              </a:rPr>
              <a:t>分析检验技术</a:t>
            </a:r>
          </a:p>
        </p:txBody>
      </p:sp>
      <p:sp>
        <p:nvSpPr>
          <p:cNvPr id="1031" name="Text Box 13"/>
          <p:cNvSpPr txBox="1">
            <a:spLocks noChangeArrowheads="1"/>
          </p:cNvSpPr>
          <p:nvPr userDrawn="1"/>
        </p:nvSpPr>
        <p:spPr bwMode="auto">
          <a:xfrm>
            <a:off x="7440083" y="6477001"/>
            <a:ext cx="34163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1800" b="0">
                <a:solidFill>
                  <a:srgbClr val="163794"/>
                </a:solidFill>
                <a:latin typeface="黑体" panose="02010609060101010101" pitchFamily="2" charset="-122"/>
                <a:ea typeface="黑体" panose="02010609060101010101" pitchFamily="2" charset="-122"/>
              </a:rPr>
              <a:t>威海职业学院生物与化学工程系</a:t>
            </a:r>
          </a:p>
        </p:txBody>
      </p:sp>
      <p:sp>
        <p:nvSpPr>
          <p:cNvPr id="114724" name="AutoShape 36"/>
          <p:cNvSpPr>
            <a:spLocks noChangeArrowheads="1"/>
          </p:cNvSpPr>
          <p:nvPr userDrawn="1"/>
        </p:nvSpPr>
        <p:spPr bwMode="auto">
          <a:xfrm>
            <a:off x="0" y="3"/>
            <a:ext cx="12192000" cy="836613"/>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zh-CN" altLang="en-US" b="0">
              <a:solidFill>
                <a:srgbClr val="163794"/>
              </a:solidFill>
              <a:ea typeface="宋体" panose="02010600030101010101" pitchFamily="2" charset="-122"/>
            </a:endParaRPr>
          </a:p>
        </p:txBody>
      </p:sp>
      <p:pic>
        <p:nvPicPr>
          <p:cNvPr id="1033" name="Picture 15"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 y="3"/>
            <a:ext cx="1699684" cy="127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WordArt 40"/>
          <p:cNvSpPr>
            <a:spLocks noChangeArrowheads="1" noChangeShapeType="1" noTextEdit="1"/>
          </p:cNvSpPr>
          <p:nvPr userDrawn="1"/>
        </p:nvSpPr>
        <p:spPr bwMode="auto">
          <a:xfrm>
            <a:off x="2832100" y="188916"/>
            <a:ext cx="7315200" cy="48577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eaLnBrk="1" hangingPunct="1"/>
            <a:r>
              <a:rPr lang="zh-CN" altLang="en-US"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华文行楷"/>
                <a:ea typeface="华文行楷"/>
              </a:rPr>
              <a:t>校污水处理厂水质指标检测</a:t>
            </a:r>
          </a:p>
        </p:txBody>
      </p:sp>
      <p:sp>
        <p:nvSpPr>
          <p:cNvPr id="1035" name="Text Box 46"/>
          <p:cNvSpPr txBox="1">
            <a:spLocks noChangeArrowheads="1"/>
          </p:cNvSpPr>
          <p:nvPr userDrawn="1"/>
        </p:nvSpPr>
        <p:spPr bwMode="auto">
          <a:xfrm>
            <a:off x="3407836" y="765176"/>
            <a:ext cx="42098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黑体" panose="02010609060101010101" pitchFamily="2" charset="-122"/>
                <a:ea typeface="黑体" panose="02010609060101010101" pitchFamily="2" charset="-122"/>
              </a:rPr>
              <a:t>任务</a:t>
            </a:r>
            <a:r>
              <a:rPr lang="en-US" altLang="zh-CN" sz="2400">
                <a:solidFill>
                  <a:srgbClr val="990000"/>
                </a:solidFill>
                <a:latin typeface="黑体" panose="02010609060101010101" pitchFamily="2" charset="-122"/>
                <a:ea typeface="黑体" panose="02010609060101010101" pitchFamily="2" charset="-122"/>
              </a:rPr>
              <a:t>2   </a:t>
            </a:r>
            <a:r>
              <a:rPr lang="zh-CN" altLang="en-US" sz="2400">
                <a:solidFill>
                  <a:srgbClr val="990000"/>
                </a:solidFill>
                <a:latin typeface="黑体" panose="02010609060101010101" pitchFamily="2" charset="-122"/>
                <a:ea typeface="黑体" panose="02010609060101010101" pitchFamily="2" charset="-122"/>
              </a:rPr>
              <a:t>处理水总硬度的测定</a:t>
            </a:r>
          </a:p>
        </p:txBody>
      </p:sp>
      <p:sp>
        <p:nvSpPr>
          <p:cNvPr id="114735" name="AutoShape 47"/>
          <p:cNvSpPr>
            <a:spLocks noChangeArrowheads="1"/>
          </p:cNvSpPr>
          <p:nvPr userDrawn="1"/>
        </p:nvSpPr>
        <p:spPr bwMode="gray">
          <a:xfrm>
            <a:off x="0" y="6237288"/>
            <a:ext cx="12192000" cy="290512"/>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sz="2800">
              <a:solidFill>
                <a:srgbClr val="163794"/>
              </a:solidFill>
              <a:ea typeface="华文新魏" pitchFamily="2" charset="-122"/>
            </a:endParaRPr>
          </a:p>
        </p:txBody>
      </p:sp>
      <p:sp>
        <p:nvSpPr>
          <p:cNvPr id="1037" name="AutoShape 48"/>
          <p:cNvSpPr>
            <a:spLocks noChangeArrowheads="1"/>
          </p:cNvSpPr>
          <p:nvPr userDrawn="1"/>
        </p:nvSpPr>
        <p:spPr bwMode="auto">
          <a:xfrm>
            <a:off x="0" y="1196975"/>
            <a:ext cx="12192000" cy="5040313"/>
          </a:xfrm>
          <a:prstGeom prst="roundRect">
            <a:avLst>
              <a:gd name="adj" fmla="val 16667"/>
            </a:avLst>
          </a:prstGeom>
          <a:noFill/>
          <a:ln w="38100">
            <a:solidFill>
              <a:schemeClr val="tx1"/>
            </a:solidFill>
            <a:round/>
          </a:ln>
          <a:effectLst/>
          <a:extLst>
            <a:ext uri="{909E8E84-426E-40DD-AFC4-6F175D3DCCD1}">
              <a14:hiddenFill xmlns:a14="http://schemas.microsoft.com/office/drawing/2010/main">
                <a:gradFill rotWithShape="1">
                  <a:gsLst>
                    <a:gs pos="0">
                      <a:schemeClr val="tx2"/>
                    </a:gs>
                    <a:gs pos="100000">
                      <a:srgbClr val="838383"/>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a:defRPr/>
            </a:pPr>
            <a:endParaRPr lang="zh-CN" altLang="en-US" sz="1800" b="0">
              <a:solidFill>
                <a:srgbClr val="163794"/>
              </a:solidFill>
              <a:latin typeface="Verdana" panose="020B060403050404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dt="0"/>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2pPr>
      <a:lvl3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3pPr>
      <a:lvl4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4pPr>
      <a:lvl5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5pPr>
      <a:lvl6pPr marL="4572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6pPr>
      <a:lvl7pPr marL="9144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7pPr>
      <a:lvl8pPr marL="13716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8pPr>
      <a:lvl9pPr marL="18288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p:nvSpPr>
        <p:spPr bwMode="auto">
          <a:xfrm>
            <a:off x="3"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p:nvSpPr>
        <p:spPr bwMode="auto">
          <a:xfrm flipV="1">
            <a:off x="3" y="981077"/>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p:nvSpPr>
        <p:spPr bwMode="auto">
          <a:xfrm>
            <a:off x="0" y="6488118"/>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p:nvSpPr>
        <p:spPr bwMode="auto">
          <a:xfrm>
            <a:off x="0" y="6488118"/>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2055" name="Picture 30"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31"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p:nvSpPr>
        <p:spPr bwMode="auto">
          <a:xfrm>
            <a:off x="10765695"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p:nvSpPr>
        <p:spPr bwMode="auto">
          <a:xfrm>
            <a:off x="7752865"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321060318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p:nvSpPr>
        <p:spPr bwMode="auto">
          <a:xfrm>
            <a:off x="1"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p:nvSpPr>
        <p:spPr bwMode="auto">
          <a:xfrm flipV="1">
            <a:off x="1" y="981076"/>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p:nvSpPr>
        <p:spPr bwMode="auto">
          <a:xfrm>
            <a:off x="0" y="648811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p:nvSpPr>
        <p:spPr bwMode="auto">
          <a:xfrm>
            <a:off x="0" y="648811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3079" name="Picture 30"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31"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p:nvSpPr>
        <p:spPr bwMode="auto">
          <a:xfrm>
            <a:off x="10765693"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p:nvSpPr>
        <p:spPr bwMode="auto">
          <a:xfrm>
            <a:off x="7752862"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1383144881"/>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24"/>
          <p:cNvSpPr>
            <a:spLocks noChangeArrowheads="1"/>
          </p:cNvSpPr>
          <p:nvPr/>
        </p:nvSpPr>
        <p:spPr bwMode="auto">
          <a:xfrm>
            <a:off x="768151" y="2133603"/>
            <a:ext cx="11620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绩效概述</a:t>
            </a:r>
          </a:p>
        </p:txBody>
      </p:sp>
      <p:sp>
        <p:nvSpPr>
          <p:cNvPr id="19" name="矩形 24"/>
          <p:cNvSpPr>
            <a:spLocks noChangeArrowheads="1"/>
          </p:cNvSpPr>
          <p:nvPr/>
        </p:nvSpPr>
        <p:spPr bwMode="auto">
          <a:xfrm>
            <a:off x="1488689" y="3552828"/>
            <a:ext cx="1160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绩效管理</a:t>
            </a:r>
          </a:p>
        </p:txBody>
      </p:sp>
      <p:sp>
        <p:nvSpPr>
          <p:cNvPr id="20" name="矩形 24"/>
          <p:cNvSpPr>
            <a:spLocks noChangeArrowheads="1"/>
          </p:cNvSpPr>
          <p:nvPr/>
        </p:nvSpPr>
        <p:spPr bwMode="auto">
          <a:xfrm>
            <a:off x="625314" y="4797428"/>
            <a:ext cx="2518706"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lIns="0" tIns="0" rIns="0" bIns="0">
            <a:spAutoFit/>
          </a:bodyPr>
          <a:lstStyle/>
          <a:p>
            <a:r>
              <a:rPr lang="zh-CN" sz="2000" b="1" dirty="0">
                <a:solidFill>
                  <a:schemeClr val="bg1"/>
                </a:solidFill>
                <a:ea typeface="微软雅黑" pitchFamily="34" charset="-122"/>
                <a:sym typeface="Arial Unicode MS" pitchFamily="34" charset="-122"/>
              </a:rPr>
              <a:t>绩效管理实施过程</a:t>
            </a:r>
          </a:p>
        </p:txBody>
      </p:sp>
      <p:sp>
        <p:nvSpPr>
          <p:cNvPr id="21" name="矩形 20"/>
          <p:cNvSpPr/>
          <p:nvPr/>
        </p:nvSpPr>
        <p:spPr>
          <a:xfrm>
            <a:off x="768150" y="1178850"/>
            <a:ext cx="10472736" cy="3201988"/>
          </a:xfrm>
          <a:prstGeom prst="rect">
            <a:avLst/>
          </a:prstGeom>
          <a:solidFill>
            <a:srgbClr val="014C83"/>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Franklin Gothic Medium"/>
              <a:ea typeface="微软雅黑"/>
              <a:cs typeface="+mn-cs"/>
            </a:endParaRPr>
          </a:p>
        </p:txBody>
      </p:sp>
      <p:sp>
        <p:nvSpPr>
          <p:cNvPr id="22" name="矩形 21"/>
          <p:cNvSpPr/>
          <p:nvPr/>
        </p:nvSpPr>
        <p:spPr>
          <a:xfrm>
            <a:off x="1100669" y="1538876"/>
            <a:ext cx="3468722" cy="2720579"/>
          </a:xfrm>
          <a:prstGeom prst="rect">
            <a:avLst/>
          </a:prstGeom>
          <a:gradFill>
            <a:gsLst>
              <a:gs pos="45000">
                <a:srgbClr val="025DA9">
                  <a:lumMod val="98000"/>
                  <a:lumOff val="2000"/>
                </a:srgbClr>
              </a:gs>
              <a:gs pos="0">
                <a:srgbClr val="026DCE"/>
              </a:gs>
              <a:gs pos="95000">
                <a:srgbClr val="014C83"/>
              </a:gs>
            </a:gsLst>
            <a:path path="circle">
              <a:fillToRect l="50000" t="50000" r="50000" b="50000"/>
            </a:path>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3" name="矩形 22"/>
          <p:cNvSpPr/>
          <p:nvPr/>
        </p:nvSpPr>
        <p:spPr>
          <a:xfrm>
            <a:off x="1100667" y="3705581"/>
            <a:ext cx="8820588" cy="398464"/>
          </a:xfrm>
          <a:prstGeom prst="rect">
            <a:avLst/>
          </a:prstGeom>
          <a:solidFill>
            <a:srgbClr val="012E57">
              <a:lumMod val="25000"/>
              <a:lumOff val="75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4" name="TextBox 6"/>
          <p:cNvSpPr txBox="1">
            <a:spLocks noChangeArrowheads="1"/>
          </p:cNvSpPr>
          <p:nvPr/>
        </p:nvSpPr>
        <p:spPr bwMode="auto">
          <a:xfrm>
            <a:off x="2644403" y="1909283"/>
            <a:ext cx="7772077" cy="906915"/>
          </a:xfrm>
          <a:prstGeom prst="rect">
            <a:avLst/>
          </a:prstGeom>
          <a:noFill/>
          <a:ln w="9525">
            <a:noFill/>
            <a:miter lim="800000"/>
            <a:headEnd/>
            <a:tailEnd/>
          </a:ln>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任务</a:t>
            </a:r>
            <a:r>
              <a:rPr kumimoji="0" lang="en-US" altLang="zh-CN" sz="4000" b="1" i="0" u="none" strike="noStrike" kern="0" cap="none" spc="300" normalizeH="0" baseline="0" noProof="0" dirty="0">
                <a:ln>
                  <a:noFill/>
                </a:ln>
                <a:solidFill>
                  <a:sysClr val="window" lastClr="FFFFFF"/>
                </a:solidFill>
                <a:effectLst/>
                <a:uLnTx/>
                <a:uFillTx/>
                <a:latin typeface="微软雅黑"/>
                <a:ea typeface="微软雅黑"/>
                <a:cs typeface="Arial" charset="0"/>
              </a:rPr>
              <a:t>4   </a:t>
            </a:r>
            <a:r>
              <a:rPr lang="zh-CN" altLang="en-US" sz="4000" kern="0" spc="300" noProof="0" dirty="0">
                <a:solidFill>
                  <a:sysClr val="window" lastClr="FFFFFF"/>
                </a:solidFill>
                <a:latin typeface="微软雅黑"/>
                <a:ea typeface="微软雅黑"/>
                <a:cs typeface="Arial" charset="0"/>
              </a:rPr>
              <a:t>设计应收账款管理方案</a:t>
            </a:r>
            <a:r>
              <a:rPr kumimoji="0" lang="zh-CN" altLang="en-US" sz="4000" b="1" i="0" u="none" strike="noStrike" kern="0" cap="none" spc="300" normalizeH="0" noProof="0" dirty="0">
                <a:ln>
                  <a:noFill/>
                </a:ln>
                <a:solidFill>
                  <a:sysClr val="window" lastClr="FFFFFF"/>
                </a:solidFill>
                <a:effectLst/>
                <a:uLnTx/>
                <a:uFillTx/>
                <a:latin typeface="微软雅黑"/>
                <a:ea typeface="微软雅黑"/>
                <a:cs typeface="Arial" charset="0"/>
              </a:rPr>
              <a:t>  </a:t>
            </a: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     </a:t>
            </a:r>
          </a:p>
        </p:txBody>
      </p:sp>
    </p:spTree>
    <p:extLst>
      <p:ext uri="{BB962C8B-B14F-4D97-AF65-F5344CB8AC3E}">
        <p14:creationId xmlns:p14="http://schemas.microsoft.com/office/powerpoint/2010/main" val="31713313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126" name="文本框 125"/>
          <p:cNvSpPr txBox="1"/>
          <p:nvPr/>
        </p:nvSpPr>
        <p:spPr>
          <a:xfrm>
            <a:off x="1075196" y="2780928"/>
            <a:ext cx="10205380" cy="153272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30000"/>
              </a:lnSpc>
            </a:pPr>
            <a:r>
              <a:rPr lang="en-US" altLang="zh-CN" sz="2400" b="1" dirty="0">
                <a:ea typeface="宋体" panose="02010600030101010101" pitchFamily="2" charset="-122"/>
                <a:sym typeface="+mn-ea"/>
              </a:rPr>
              <a:t>     </a:t>
            </a:r>
            <a:r>
              <a:rPr lang="zh-CN" sz="2400" b="1" dirty="0">
                <a:latin typeface="+mn-ea"/>
                <a:sym typeface="+mn-ea"/>
              </a:rPr>
              <a:t>当企业根据信用标准决定给客户信用优惠时就需要考虑具体的信用条件。信用条件是指企业接受客户信用订单时所提出的付款条件。</a:t>
            </a:r>
          </a:p>
          <a:p>
            <a:pPr marL="0" indent="266700">
              <a:lnSpc>
                <a:spcPct val="130000"/>
              </a:lnSpc>
            </a:pPr>
            <a:r>
              <a:rPr lang="en-US" altLang="zh-CN" sz="2400" b="1" dirty="0">
                <a:latin typeface="+mn-ea"/>
                <a:sym typeface="+mn-ea"/>
              </a:rPr>
              <a:t>    </a:t>
            </a:r>
            <a:r>
              <a:rPr lang="zh-CN" sz="2400" b="1" dirty="0">
                <a:latin typeface="+mn-ea"/>
                <a:sym typeface="+mn-ea"/>
              </a:rPr>
              <a:t>信用条件主要包括信用期限、折扣期限、现金折扣率等。</a:t>
            </a:r>
            <a:endParaRPr lang="zh-CN" altLang="en-US" sz="2400" b="1" dirty="0">
              <a:latin typeface="+mn-ea"/>
            </a:endParaRPr>
          </a:p>
        </p:txBody>
      </p:sp>
      <p:grpSp>
        <p:nvGrpSpPr>
          <p:cNvPr id="6" name="组合 5"/>
          <p:cNvGrpSpPr/>
          <p:nvPr/>
        </p:nvGrpSpPr>
        <p:grpSpPr>
          <a:xfrm>
            <a:off x="191344" y="78893"/>
            <a:ext cx="4680520" cy="613803"/>
            <a:chOff x="1271464" y="2420888"/>
            <a:chExt cx="4392488" cy="613803"/>
          </a:xfrm>
        </p:grpSpPr>
        <p:sp>
          <p:nvSpPr>
            <p:cNvPr id="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7"/>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  设计管理方案</a:t>
              </a:r>
            </a:p>
          </p:txBody>
        </p:sp>
      </p:grpSp>
      <p:sp>
        <p:nvSpPr>
          <p:cNvPr id="9" name="文本框 4"/>
          <p:cNvSpPr txBox="1"/>
          <p:nvPr/>
        </p:nvSpPr>
        <p:spPr>
          <a:xfrm>
            <a:off x="1042028" y="1087647"/>
            <a:ext cx="5080661" cy="461665"/>
          </a:xfrm>
          <a:prstGeom prst="rect">
            <a:avLst/>
          </a:prstGeom>
          <a:noFill/>
          <a:ln w="9525">
            <a:noFill/>
          </a:ln>
        </p:spPr>
        <p:txBody>
          <a:bodyPr>
            <a:spAutoFit/>
          </a:bodyPr>
          <a:lstStyle/>
          <a:p>
            <a:pPr marL="0" indent="228600"/>
            <a:r>
              <a:rPr lang="en-US" altLang="zh-CN" sz="2400" b="1" dirty="0">
                <a:latin typeface="+mn-ea"/>
                <a:ea typeface="+mn-ea"/>
                <a:cs typeface="Times New Roman" panose="02020603050405020304" pitchFamily="18" charset="0"/>
              </a:rPr>
              <a:t>2.</a:t>
            </a:r>
            <a:r>
              <a:rPr lang="zh-CN" altLang="en-US" sz="2400" b="1" dirty="0">
                <a:latin typeface="+mn-ea"/>
                <a:ea typeface="+mn-ea"/>
                <a:cs typeface="Times New Roman" panose="02020603050405020304" pitchFamily="18" charset="0"/>
              </a:rPr>
              <a:t>应收账款的信用政策</a:t>
            </a:r>
          </a:p>
        </p:txBody>
      </p:sp>
      <p:grpSp>
        <p:nvGrpSpPr>
          <p:cNvPr id="10" name="组合 9"/>
          <p:cNvGrpSpPr/>
          <p:nvPr/>
        </p:nvGrpSpPr>
        <p:grpSpPr>
          <a:xfrm>
            <a:off x="1067319" y="1844824"/>
            <a:ext cx="2719407" cy="585975"/>
            <a:chOff x="4304043" y="1286668"/>
            <a:chExt cx="3837944" cy="2757793"/>
          </a:xfrm>
          <a:effectLst>
            <a:outerShdw blurRad="381000" dist="254000" dir="8100000" algn="tr" rotWithShape="0">
              <a:prstClr val="black">
                <a:alpha val="40000"/>
              </a:prstClr>
            </a:outerShdw>
          </a:effectLst>
        </p:grpSpPr>
        <p:sp>
          <p:nvSpPr>
            <p:cNvPr id="11" name="圆角矩形 1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mn-ea"/>
              </a:endParaRPr>
            </a:p>
          </p:txBody>
        </p:sp>
        <p:sp>
          <p:nvSpPr>
            <p:cNvPr id="12" name="圆角矩形 1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prstClr val="black"/>
                  </a:solidFill>
                  <a:latin typeface="+mn-ea"/>
                </a:rPr>
                <a:t>（</a:t>
              </a:r>
              <a:r>
                <a:rPr lang="en-US" altLang="zh-CN" sz="2400" dirty="0">
                  <a:solidFill>
                    <a:prstClr val="black"/>
                  </a:solidFill>
                  <a:latin typeface="+mn-ea"/>
                </a:rPr>
                <a:t>2</a:t>
              </a:r>
              <a:r>
                <a:rPr lang="zh-CN" altLang="en-US" sz="2400" dirty="0">
                  <a:solidFill>
                    <a:prstClr val="black"/>
                  </a:solidFill>
                  <a:latin typeface="+mn-ea"/>
                </a:rPr>
                <a:t>）信用条件</a:t>
              </a:r>
            </a:p>
          </p:txBody>
        </p:sp>
      </p:grpSp>
    </p:spTree>
    <p:extLst>
      <p:ext uri="{BB962C8B-B14F-4D97-AF65-F5344CB8AC3E}">
        <p14:creationId xmlns:p14="http://schemas.microsoft.com/office/powerpoint/2010/main" val="1737807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127" name="文本框 126"/>
          <p:cNvSpPr txBox="1"/>
          <p:nvPr/>
        </p:nvSpPr>
        <p:spPr>
          <a:xfrm>
            <a:off x="1295766" y="1805514"/>
            <a:ext cx="9811392" cy="345325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30000"/>
              </a:lnSpc>
            </a:pPr>
            <a:r>
              <a:rPr lang="en-US" altLang="zh-CN" sz="2400" b="1" dirty="0">
                <a:solidFill>
                  <a:schemeClr val="tx2"/>
                </a:solidFill>
                <a:latin typeface="+mn-ea"/>
              </a:rPr>
              <a:t>    </a:t>
            </a:r>
            <a:r>
              <a:rPr lang="zh-CN" sz="2400" b="1" dirty="0">
                <a:solidFill>
                  <a:schemeClr val="tx2"/>
                </a:solidFill>
                <a:latin typeface="+mn-ea"/>
              </a:rPr>
              <a:t>信用期限</a:t>
            </a:r>
            <a:r>
              <a:rPr lang="zh-CN" sz="2400" b="1" dirty="0">
                <a:latin typeface="+mn-ea"/>
              </a:rPr>
              <a:t>是指企业允许客户从购货到支付货款的时间间隔，企业产品销售量与信用期限之间存在着一定的依存关系：通常延长信用期限，可以在一定程度上扩大销售量，增加销售利润；但相反，过分的延长信用期会给企业带来不良的后果：一是会使占用在应收账款的资金增加，继而增加应收账款的机会成本；二是会增加坏账损失和收账费用。因此，企业是否给客户延长信用期限，就应分析延长信用期限增加的销售利润是否会超过增加的成本费用。</a:t>
            </a:r>
            <a:endParaRPr lang="zh-CN" altLang="en-US" sz="2400" b="1" dirty="0">
              <a:latin typeface="+mn-ea"/>
            </a:endParaRPr>
          </a:p>
        </p:txBody>
      </p:sp>
      <p:grpSp>
        <p:nvGrpSpPr>
          <p:cNvPr id="6" name="组合 5"/>
          <p:cNvGrpSpPr/>
          <p:nvPr/>
        </p:nvGrpSpPr>
        <p:grpSpPr>
          <a:xfrm>
            <a:off x="191344" y="78893"/>
            <a:ext cx="4680520" cy="613803"/>
            <a:chOff x="1271464" y="2420888"/>
            <a:chExt cx="4392488" cy="613803"/>
          </a:xfrm>
        </p:grpSpPr>
        <p:sp>
          <p:nvSpPr>
            <p:cNvPr id="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7"/>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  设计管理方案</a:t>
              </a:r>
            </a:p>
          </p:txBody>
        </p:sp>
      </p:grpSp>
      <p:sp>
        <p:nvSpPr>
          <p:cNvPr id="9" name="文本框 2"/>
          <p:cNvSpPr txBox="1"/>
          <p:nvPr/>
        </p:nvSpPr>
        <p:spPr>
          <a:xfrm>
            <a:off x="1293516" y="1135752"/>
            <a:ext cx="2498228" cy="368850"/>
          </a:xfrm>
          <a:prstGeom prst="rect">
            <a:avLst/>
          </a:prstGeom>
        </p:spPr>
        <p:style>
          <a:lnRef idx="2">
            <a:schemeClr val="accent1"/>
          </a:lnRef>
          <a:fillRef idx="1">
            <a:schemeClr val="lt1"/>
          </a:fillRef>
          <a:effectRef idx="0">
            <a:schemeClr val="accent1"/>
          </a:effectRef>
          <a:fontRef idx="minor">
            <a:schemeClr val="dk1"/>
          </a:fontRef>
        </p:style>
        <p:txBody>
          <a:bodyPr wrap="square" lIns="0" tIns="0" rIns="0" bIns="0" rtlCol="0" anchor="t">
            <a:spAutoFit/>
          </a:bodyPr>
          <a:lstStyle/>
          <a:p>
            <a:pPr algn="ctr"/>
            <a:r>
              <a:rPr lang="zh-CN" altLang="en-US" sz="2400" b="1" dirty="0">
                <a:solidFill>
                  <a:schemeClr val="tx2"/>
                </a:solidFill>
                <a:latin typeface="宋体"/>
                <a:ea typeface="宋体"/>
                <a:cs typeface="Times New Roman" panose="02020603050405020304" pitchFamily="18" charset="0"/>
                <a:sym typeface="+mn-ea"/>
              </a:rPr>
              <a:t>①</a:t>
            </a:r>
            <a:r>
              <a:rPr lang="zh-CN" sz="2400" b="1" dirty="0">
                <a:solidFill>
                  <a:schemeClr val="tx2"/>
                </a:solidFill>
                <a:cs typeface="Times New Roman" panose="02020603050405020304" pitchFamily="18" charset="0"/>
                <a:sym typeface="+mn-ea"/>
              </a:rPr>
              <a:t>信用</a:t>
            </a:r>
            <a:r>
              <a:rPr lang="zh-CN" altLang="en-US" sz="2400" b="1" dirty="0">
                <a:solidFill>
                  <a:schemeClr val="tx2"/>
                </a:solidFill>
                <a:cs typeface="Times New Roman" panose="02020603050405020304" pitchFamily="18" charset="0"/>
                <a:sym typeface="+mn-ea"/>
              </a:rPr>
              <a:t>期限</a:t>
            </a:r>
            <a:endParaRPr lang="zh-CN" altLang="en-US" sz="2400" b="1" dirty="0">
              <a:solidFill>
                <a:schemeClr val="tx2"/>
              </a:solidFill>
              <a:latin typeface="微软雅黑" panose="020B0503020204020204" pitchFamily="34" charset="-122"/>
              <a:ea typeface="微软雅黑" panose="020B0503020204020204" pitchFamily="34" charset="-122"/>
              <a:cs typeface="Times New Roman" panose="02020603050405020304" pitchFamily="18" charset="0"/>
              <a:sym typeface="+mn-ea"/>
            </a:endParaRPr>
          </a:p>
        </p:txBody>
      </p:sp>
    </p:spTree>
    <p:extLst>
      <p:ext uri="{BB962C8B-B14F-4D97-AF65-F5344CB8AC3E}">
        <p14:creationId xmlns:p14="http://schemas.microsoft.com/office/powerpoint/2010/main" val="3489888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latin typeface="+mn-ea"/>
              <a:ea typeface="+mn-ea"/>
            </a:endParaRPr>
          </a:p>
        </p:txBody>
      </p:sp>
      <p:sp>
        <p:nvSpPr>
          <p:cNvPr id="127" name="文本框 126"/>
          <p:cNvSpPr txBox="1"/>
          <p:nvPr/>
        </p:nvSpPr>
        <p:spPr>
          <a:xfrm>
            <a:off x="2014482" y="1535075"/>
            <a:ext cx="9179485" cy="460268"/>
          </a:xfrm>
          <a:prstGeom prst="rect">
            <a:avLst/>
          </a:prstGeom>
          <a:noFill/>
          <a:ln w="9525">
            <a:noFill/>
          </a:ln>
        </p:spPr>
        <p:txBody>
          <a:bodyPr wrap="square">
            <a:spAutoFit/>
          </a:bodyPr>
          <a:lstStyle/>
          <a:p>
            <a:pPr marL="0" indent="0"/>
            <a:r>
              <a:rPr lang="zh-CN" sz="2400" b="1">
                <a:solidFill>
                  <a:srgbClr val="000000"/>
                </a:solidFill>
                <a:latin typeface="+mn-ea"/>
                <a:ea typeface="+mn-ea"/>
              </a:rPr>
              <a:t>威盛公司生产销售乙产品，企业要求的资金成本率为</a:t>
            </a:r>
            <a:r>
              <a:rPr lang="zh-CN" sz="2400" b="1">
                <a:solidFill>
                  <a:srgbClr val="000000"/>
                </a:solidFill>
                <a:latin typeface="+mn-ea"/>
                <a:ea typeface="+mn-ea"/>
                <a:cs typeface="Times New Roman" panose="02020603050405020304" pitchFamily="18" charset="0"/>
              </a:rPr>
              <a:t>10%。</a:t>
            </a:r>
            <a:endParaRPr lang="zh-CN" altLang="en-US" sz="2400" b="1">
              <a:latin typeface="+mn-ea"/>
              <a:ea typeface="+mn-ea"/>
            </a:endParaRPr>
          </a:p>
        </p:txBody>
      </p:sp>
      <p:graphicFrame>
        <p:nvGraphicFramePr>
          <p:cNvPr id="2" name="表格 1"/>
          <p:cNvGraphicFramePr/>
          <p:nvPr>
            <p:custDataLst>
              <p:tags r:id="rId1"/>
            </p:custDataLst>
            <p:extLst>
              <p:ext uri="{D42A27DB-BD31-4B8C-83A1-F6EECF244321}">
                <p14:modId xmlns:p14="http://schemas.microsoft.com/office/powerpoint/2010/main" val="2272908418"/>
              </p:ext>
            </p:extLst>
          </p:nvPr>
        </p:nvGraphicFramePr>
        <p:xfrm>
          <a:off x="1324148" y="2689872"/>
          <a:ext cx="10367090" cy="3304452"/>
        </p:xfrm>
        <a:graphic>
          <a:graphicData uri="http://schemas.openxmlformats.org/drawingml/2006/table">
            <a:tbl>
              <a:tblPr firstRow="1" bandRow="1">
                <a:tableStyleId>{5940675A-B579-460E-94D1-54222C63F5DA}</a:tableStyleId>
              </a:tblPr>
              <a:tblGrid>
                <a:gridCol w="4291889">
                  <a:extLst>
                    <a:ext uri="{9D8B030D-6E8A-4147-A177-3AD203B41FA5}">
                      <a16:colId xmlns:a16="http://schemas.microsoft.com/office/drawing/2014/main" val="20000"/>
                    </a:ext>
                  </a:extLst>
                </a:gridCol>
                <a:gridCol w="3035695">
                  <a:extLst>
                    <a:ext uri="{9D8B030D-6E8A-4147-A177-3AD203B41FA5}">
                      <a16:colId xmlns:a16="http://schemas.microsoft.com/office/drawing/2014/main" val="20001"/>
                    </a:ext>
                  </a:extLst>
                </a:gridCol>
                <a:gridCol w="3039506">
                  <a:extLst>
                    <a:ext uri="{9D8B030D-6E8A-4147-A177-3AD203B41FA5}">
                      <a16:colId xmlns:a16="http://schemas.microsoft.com/office/drawing/2014/main" val="20002"/>
                    </a:ext>
                  </a:extLst>
                </a:gridCol>
              </a:tblGrid>
              <a:tr h="378372">
                <a:tc>
                  <a:txBody>
                    <a:bodyPr/>
                    <a:lstStyle/>
                    <a:p>
                      <a:pPr indent="0">
                        <a:buNone/>
                      </a:pPr>
                      <a:r>
                        <a:rPr lang="en-US" sz="2400" b="1" dirty="0">
                          <a:solidFill>
                            <a:srgbClr val="000000"/>
                          </a:solidFill>
                          <a:latin typeface="+mn-ea"/>
                          <a:ea typeface="+mn-ea"/>
                          <a:cs typeface="宋体" panose="02010600030101010101" pitchFamily="2" charset="-122"/>
                        </a:rPr>
                        <a:t>              </a:t>
                      </a:r>
                      <a:r>
                        <a:rPr lang="en-US" sz="2400" b="1" dirty="0" err="1">
                          <a:solidFill>
                            <a:srgbClr val="000000"/>
                          </a:solidFill>
                          <a:latin typeface="+mn-ea"/>
                          <a:ea typeface="+mn-ea"/>
                          <a:cs typeface="宋体" panose="02010600030101010101" pitchFamily="2" charset="-122"/>
                        </a:rPr>
                        <a:t>信用期</a:t>
                      </a:r>
                      <a:r>
                        <a:rPr lang="en-US" sz="2400" b="1" dirty="0">
                          <a:solidFill>
                            <a:srgbClr val="000000"/>
                          </a:solidFill>
                          <a:latin typeface="+mn-ea"/>
                          <a:ea typeface="+mn-ea"/>
                          <a:cs typeface="宋体" panose="02010600030101010101" pitchFamily="2" charset="-122"/>
                        </a:rPr>
                        <a:t>   </a:t>
                      </a:r>
                      <a:r>
                        <a:rPr lang="en-US" sz="2400" b="1" dirty="0" err="1">
                          <a:solidFill>
                            <a:srgbClr val="000000"/>
                          </a:solidFill>
                          <a:latin typeface="+mn-ea"/>
                          <a:ea typeface="+mn-ea"/>
                          <a:cs typeface="宋体" panose="02010600030101010101" pitchFamily="2" charset="-122"/>
                        </a:rPr>
                        <a:t>项目</a:t>
                      </a:r>
                      <a:endParaRPr lang="en-US" altLang="en-US" sz="2400" b="1" dirty="0">
                        <a:solidFill>
                          <a:srgbClr val="000000"/>
                        </a:solidFill>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rgbClr val="000000"/>
                          </a:solidFill>
                          <a:latin typeface="+mn-ea"/>
                          <a:ea typeface="+mn-ea"/>
                          <a:cs typeface="宋体" panose="02010600030101010101" pitchFamily="2" charset="-122"/>
                        </a:rPr>
                        <a:t>30天</a:t>
                      </a:r>
                      <a:endParaRPr lang="en-US" altLang="en-US" sz="2400" b="1">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rgbClr val="000000"/>
                          </a:solidFill>
                          <a:latin typeface="+mn-ea"/>
                          <a:ea typeface="+mn-ea"/>
                          <a:cs typeface="宋体" panose="02010600030101010101" pitchFamily="2" charset="-122"/>
                        </a:rPr>
                        <a:t>60天</a:t>
                      </a:r>
                      <a:endParaRPr lang="en-US" altLang="en-US" sz="2400" b="1">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365675">
                <a:tc>
                  <a:txBody>
                    <a:bodyPr/>
                    <a:lstStyle/>
                    <a:p>
                      <a:pPr indent="0">
                        <a:buNone/>
                      </a:pPr>
                      <a:r>
                        <a:rPr lang="en-US" sz="2400" b="1" dirty="0" err="1">
                          <a:solidFill>
                            <a:srgbClr val="000000"/>
                          </a:solidFill>
                          <a:latin typeface="+mn-ea"/>
                          <a:ea typeface="+mn-ea"/>
                          <a:cs typeface="宋体" panose="02010600030101010101" pitchFamily="2" charset="-122"/>
                        </a:rPr>
                        <a:t>销售量（件</a:t>
                      </a:r>
                      <a:r>
                        <a:rPr lang="en-US" sz="2400" b="1" dirty="0">
                          <a:solidFill>
                            <a:srgbClr val="000000"/>
                          </a:solidFill>
                          <a:latin typeface="+mn-ea"/>
                          <a:ea typeface="+mn-ea"/>
                          <a:cs typeface="宋体" panose="02010600030101010101" pitchFamily="2" charset="-122"/>
                        </a:rPr>
                        <a:t>）</a:t>
                      </a:r>
                      <a:endParaRPr lang="en-US" altLang="en-US" sz="2400" b="1" dirty="0">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rgbClr val="000000"/>
                          </a:solidFill>
                          <a:latin typeface="+mn-ea"/>
                          <a:ea typeface="+mn-ea"/>
                          <a:cs typeface="宋体" panose="02010600030101010101" pitchFamily="2" charset="-122"/>
                        </a:rPr>
                        <a:t>10 000</a:t>
                      </a:r>
                      <a:endParaRPr lang="en-US" altLang="en-US" sz="2400" b="1">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rgbClr val="000000"/>
                          </a:solidFill>
                          <a:latin typeface="+mn-ea"/>
                          <a:ea typeface="+mn-ea"/>
                          <a:cs typeface="宋体" panose="02010600030101010101" pitchFamily="2" charset="-122"/>
                        </a:rPr>
                        <a:t>12 000</a:t>
                      </a:r>
                      <a:endParaRPr lang="en-US" altLang="en-US" sz="2400" b="1">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365675">
                <a:tc>
                  <a:txBody>
                    <a:bodyPr/>
                    <a:lstStyle/>
                    <a:p>
                      <a:pPr indent="0">
                        <a:buNone/>
                      </a:pPr>
                      <a:r>
                        <a:rPr lang="en-US" sz="2400" b="1" dirty="0" err="1">
                          <a:solidFill>
                            <a:srgbClr val="000000"/>
                          </a:solidFill>
                          <a:latin typeface="+mn-ea"/>
                          <a:ea typeface="+mn-ea"/>
                          <a:cs typeface="宋体" panose="02010600030101010101" pitchFamily="2" charset="-122"/>
                        </a:rPr>
                        <a:t>销售额（元</a:t>
                      </a:r>
                      <a:r>
                        <a:rPr lang="en-US" sz="2400" b="1" dirty="0">
                          <a:solidFill>
                            <a:srgbClr val="000000"/>
                          </a:solidFill>
                          <a:latin typeface="+mn-ea"/>
                          <a:ea typeface="+mn-ea"/>
                          <a:cs typeface="宋体" panose="02010600030101010101" pitchFamily="2" charset="-122"/>
                        </a:rPr>
                        <a:t>）（单价5元）</a:t>
                      </a:r>
                      <a:endParaRPr lang="en-US" altLang="en-US" sz="2400" b="1" dirty="0">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rgbClr val="000000"/>
                          </a:solidFill>
                          <a:latin typeface="+mn-ea"/>
                          <a:ea typeface="+mn-ea"/>
                          <a:cs typeface="宋体" panose="02010600030101010101" pitchFamily="2" charset="-122"/>
                        </a:rPr>
                        <a:t>50 000</a:t>
                      </a:r>
                      <a:endParaRPr lang="en-US" altLang="en-US" sz="2400" b="1">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rgbClr val="000000"/>
                          </a:solidFill>
                          <a:latin typeface="+mn-ea"/>
                          <a:ea typeface="+mn-ea"/>
                          <a:cs typeface="宋体" panose="02010600030101010101" pitchFamily="2" charset="-122"/>
                        </a:rPr>
                        <a:t>60 000</a:t>
                      </a:r>
                      <a:endParaRPr lang="en-US" altLang="en-US" sz="2400" b="1">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365675">
                <a:tc>
                  <a:txBody>
                    <a:bodyPr/>
                    <a:lstStyle/>
                    <a:p>
                      <a:pPr indent="0">
                        <a:buNone/>
                      </a:pPr>
                      <a:r>
                        <a:rPr lang="en-US" sz="2400" b="1" dirty="0">
                          <a:solidFill>
                            <a:srgbClr val="000000"/>
                          </a:solidFill>
                          <a:latin typeface="+mn-ea"/>
                          <a:ea typeface="+mn-ea"/>
                          <a:cs typeface="宋体" panose="02010600030101010101" pitchFamily="2" charset="-122"/>
                        </a:rPr>
                        <a:t>变动成本（每件4元）</a:t>
                      </a:r>
                      <a:endParaRPr lang="en-US" altLang="en-US" sz="2400" b="1" dirty="0">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solidFill>
                            <a:srgbClr val="000000"/>
                          </a:solidFill>
                          <a:latin typeface="+mn-ea"/>
                          <a:ea typeface="+mn-ea"/>
                          <a:cs typeface="宋体" panose="02010600030101010101" pitchFamily="2" charset="-122"/>
                        </a:rPr>
                        <a:t>40 000</a:t>
                      </a:r>
                      <a:endParaRPr lang="en-US" altLang="en-US" sz="2400" b="1" dirty="0">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rgbClr val="000000"/>
                          </a:solidFill>
                          <a:latin typeface="+mn-ea"/>
                          <a:ea typeface="+mn-ea"/>
                          <a:cs typeface="宋体" panose="02010600030101010101" pitchFamily="2" charset="-122"/>
                        </a:rPr>
                        <a:t>48 000</a:t>
                      </a:r>
                      <a:endParaRPr lang="en-US" altLang="en-US" sz="2400" b="1">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r h="365675">
                <a:tc>
                  <a:txBody>
                    <a:bodyPr/>
                    <a:lstStyle/>
                    <a:p>
                      <a:pPr indent="0">
                        <a:buNone/>
                      </a:pPr>
                      <a:r>
                        <a:rPr lang="en-US" sz="2400" b="1">
                          <a:solidFill>
                            <a:srgbClr val="000000"/>
                          </a:solidFill>
                          <a:latin typeface="+mn-ea"/>
                          <a:ea typeface="+mn-ea"/>
                          <a:cs typeface="宋体" panose="02010600030101010101" pitchFamily="2" charset="-122"/>
                        </a:rPr>
                        <a:t>边际贡献总额（元）</a:t>
                      </a:r>
                      <a:endParaRPr lang="en-US" altLang="en-US" sz="2400" b="1">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solidFill>
                            <a:srgbClr val="000000"/>
                          </a:solidFill>
                          <a:latin typeface="+mn-ea"/>
                          <a:ea typeface="+mn-ea"/>
                          <a:cs typeface="宋体" panose="02010600030101010101" pitchFamily="2" charset="-122"/>
                        </a:rPr>
                        <a:t>10 000</a:t>
                      </a:r>
                      <a:endParaRPr lang="en-US" altLang="en-US" sz="2400" b="1" dirty="0">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rgbClr val="000000"/>
                          </a:solidFill>
                          <a:latin typeface="+mn-ea"/>
                          <a:ea typeface="+mn-ea"/>
                          <a:cs typeface="宋体" panose="02010600030101010101" pitchFamily="2" charset="-122"/>
                        </a:rPr>
                        <a:t>12 000</a:t>
                      </a:r>
                      <a:endParaRPr lang="en-US" altLang="en-US" sz="2400" b="1">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4"/>
                  </a:ext>
                </a:extLst>
              </a:tr>
              <a:tr h="365675">
                <a:tc>
                  <a:txBody>
                    <a:bodyPr/>
                    <a:lstStyle/>
                    <a:p>
                      <a:pPr indent="0">
                        <a:buNone/>
                      </a:pPr>
                      <a:r>
                        <a:rPr lang="en-US" sz="2400" b="1">
                          <a:solidFill>
                            <a:srgbClr val="000000"/>
                          </a:solidFill>
                          <a:latin typeface="+mn-ea"/>
                          <a:ea typeface="+mn-ea"/>
                          <a:cs typeface="宋体" panose="02010600030101010101" pitchFamily="2" charset="-122"/>
                        </a:rPr>
                        <a:t>固定成本（元）</a:t>
                      </a:r>
                      <a:endParaRPr lang="en-US" altLang="en-US" sz="2400" b="1">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solidFill>
                            <a:srgbClr val="000000"/>
                          </a:solidFill>
                          <a:latin typeface="+mn-ea"/>
                          <a:ea typeface="+mn-ea"/>
                          <a:cs typeface="宋体" panose="02010600030101010101" pitchFamily="2" charset="-122"/>
                        </a:rPr>
                        <a:t>5 000</a:t>
                      </a:r>
                      <a:endParaRPr lang="en-US" altLang="en-US" sz="2400" b="1" dirty="0">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rgbClr val="000000"/>
                          </a:solidFill>
                          <a:latin typeface="+mn-ea"/>
                          <a:ea typeface="+mn-ea"/>
                          <a:cs typeface="宋体" panose="02010600030101010101" pitchFamily="2" charset="-122"/>
                        </a:rPr>
                        <a:t>5 000</a:t>
                      </a:r>
                      <a:endParaRPr lang="en-US" altLang="en-US" sz="2400" b="1">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5"/>
                  </a:ext>
                </a:extLst>
              </a:tr>
              <a:tr h="365675">
                <a:tc>
                  <a:txBody>
                    <a:bodyPr/>
                    <a:lstStyle/>
                    <a:p>
                      <a:pPr indent="0">
                        <a:buNone/>
                      </a:pPr>
                      <a:r>
                        <a:rPr lang="en-US" sz="2400" b="1">
                          <a:solidFill>
                            <a:srgbClr val="000000"/>
                          </a:solidFill>
                          <a:latin typeface="+mn-ea"/>
                          <a:ea typeface="+mn-ea"/>
                          <a:cs typeface="宋体" panose="02010600030101010101" pitchFamily="2" charset="-122"/>
                        </a:rPr>
                        <a:t>收益（元）</a:t>
                      </a:r>
                      <a:endParaRPr lang="en-US" altLang="en-US" sz="2400" b="1">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solidFill>
                            <a:srgbClr val="000000"/>
                          </a:solidFill>
                          <a:latin typeface="+mn-ea"/>
                          <a:ea typeface="+mn-ea"/>
                          <a:cs typeface="宋体" panose="02010600030101010101" pitchFamily="2" charset="-122"/>
                        </a:rPr>
                        <a:t>5 000</a:t>
                      </a:r>
                      <a:endParaRPr lang="en-US" altLang="en-US" sz="2400" b="1" dirty="0">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rgbClr val="000000"/>
                          </a:solidFill>
                          <a:latin typeface="+mn-ea"/>
                          <a:ea typeface="+mn-ea"/>
                          <a:cs typeface="宋体" panose="02010600030101010101" pitchFamily="2" charset="-122"/>
                        </a:rPr>
                        <a:t>7 000</a:t>
                      </a:r>
                      <a:endParaRPr lang="en-US" altLang="en-US" sz="2400" b="1">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6"/>
                  </a:ext>
                </a:extLst>
              </a:tr>
              <a:tr h="365675">
                <a:tc>
                  <a:txBody>
                    <a:bodyPr/>
                    <a:lstStyle/>
                    <a:p>
                      <a:pPr indent="0">
                        <a:buNone/>
                      </a:pPr>
                      <a:r>
                        <a:rPr lang="en-US" sz="2400" b="1">
                          <a:solidFill>
                            <a:srgbClr val="000000"/>
                          </a:solidFill>
                          <a:latin typeface="+mn-ea"/>
                          <a:ea typeface="+mn-ea"/>
                          <a:cs typeface="宋体" panose="02010600030101010101" pitchFamily="2" charset="-122"/>
                        </a:rPr>
                        <a:t>可能发生的坏账损失（元）</a:t>
                      </a:r>
                      <a:endParaRPr lang="en-US" altLang="en-US" sz="2400" b="1">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solidFill>
                            <a:srgbClr val="000000"/>
                          </a:solidFill>
                          <a:latin typeface="+mn-ea"/>
                          <a:ea typeface="+mn-ea"/>
                          <a:cs typeface="宋体" panose="02010600030101010101" pitchFamily="2" charset="-122"/>
                        </a:rPr>
                        <a:t>500</a:t>
                      </a:r>
                      <a:endParaRPr lang="en-US" altLang="en-US" sz="2400" b="1" dirty="0">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solidFill>
                            <a:srgbClr val="000000"/>
                          </a:solidFill>
                          <a:latin typeface="+mn-ea"/>
                          <a:ea typeface="+mn-ea"/>
                          <a:cs typeface="宋体" panose="02010600030101010101" pitchFamily="2" charset="-122"/>
                        </a:rPr>
                        <a:t>650</a:t>
                      </a:r>
                      <a:endParaRPr lang="en-US" altLang="en-US" sz="2400" b="1" dirty="0">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7"/>
                  </a:ext>
                </a:extLst>
              </a:tr>
              <a:tr h="365675">
                <a:tc>
                  <a:txBody>
                    <a:bodyPr/>
                    <a:lstStyle/>
                    <a:p>
                      <a:pPr indent="0">
                        <a:buNone/>
                      </a:pPr>
                      <a:r>
                        <a:rPr lang="en-US" sz="2400" b="1">
                          <a:solidFill>
                            <a:srgbClr val="000000"/>
                          </a:solidFill>
                          <a:latin typeface="+mn-ea"/>
                          <a:ea typeface="+mn-ea"/>
                          <a:cs typeface="宋体" panose="02010600030101010101" pitchFamily="2" charset="-122"/>
                        </a:rPr>
                        <a:t>可能发生的收账费用（元）</a:t>
                      </a:r>
                      <a:endParaRPr lang="en-US" altLang="en-US" sz="2400" b="1">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a:solidFill>
                            <a:srgbClr val="000000"/>
                          </a:solidFill>
                          <a:latin typeface="+mn-ea"/>
                          <a:ea typeface="+mn-ea"/>
                          <a:cs typeface="宋体" panose="02010600030101010101" pitchFamily="2" charset="-122"/>
                        </a:rPr>
                        <a:t>3 000</a:t>
                      </a:r>
                      <a:endParaRPr lang="en-US" altLang="en-US" sz="2400" b="1">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400" b="1" dirty="0">
                          <a:solidFill>
                            <a:srgbClr val="000000"/>
                          </a:solidFill>
                          <a:latin typeface="+mn-ea"/>
                          <a:ea typeface="+mn-ea"/>
                          <a:cs typeface="宋体" panose="02010600030101010101" pitchFamily="2" charset="-122"/>
                        </a:rPr>
                        <a:t>4 000</a:t>
                      </a:r>
                      <a:endParaRPr lang="en-US" altLang="en-US" sz="2400" b="1" dirty="0">
                        <a:solidFill>
                          <a:srgbClr val="000000"/>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8"/>
                  </a:ext>
                </a:extLst>
              </a:tr>
            </a:tbl>
          </a:graphicData>
        </a:graphic>
      </p:graphicFrame>
      <p:sp>
        <p:nvSpPr>
          <p:cNvPr id="3" name="文本框 2"/>
          <p:cNvSpPr txBox="1"/>
          <p:nvPr/>
        </p:nvSpPr>
        <p:spPr>
          <a:xfrm>
            <a:off x="1224405" y="903396"/>
            <a:ext cx="2540331" cy="430430"/>
          </a:xfrm>
          <a:prstGeom prst="rect">
            <a:avLst/>
          </a:prstGeom>
          <a:noFill/>
        </p:spPr>
        <p:txBody>
          <a:bodyPr wrap="square" lIns="0" tIns="0" rIns="0" bIns="0" rtlCol="0" anchor="t">
            <a:spAutoFit/>
          </a:bodyPr>
          <a:lstStyle/>
          <a:p>
            <a:r>
              <a:rPr lang="zh-CN" sz="2800" b="1" u="sng" dirty="0">
                <a:solidFill>
                  <a:srgbClr val="0070C0"/>
                </a:solidFill>
                <a:latin typeface="+mn-ea"/>
                <a:ea typeface="+mn-ea"/>
                <a:sym typeface="+mn-ea"/>
              </a:rPr>
              <a:t>做一做：</a:t>
            </a:r>
            <a:endParaRPr lang="zh-CN" altLang="en-US" sz="2800" b="1" u="sng" dirty="0">
              <a:solidFill>
                <a:schemeClr val="accent6"/>
              </a:solidFill>
              <a:latin typeface="+mn-ea"/>
              <a:ea typeface="+mn-ea"/>
            </a:endParaRPr>
          </a:p>
        </p:txBody>
      </p:sp>
      <p:sp>
        <p:nvSpPr>
          <p:cNvPr id="4" name="文本框 3"/>
          <p:cNvSpPr txBox="1"/>
          <p:nvPr/>
        </p:nvSpPr>
        <p:spPr>
          <a:xfrm>
            <a:off x="4252513" y="2214368"/>
            <a:ext cx="3768660" cy="246221"/>
          </a:xfrm>
          <a:prstGeom prst="rect">
            <a:avLst/>
          </a:prstGeom>
          <a:noFill/>
        </p:spPr>
        <p:txBody>
          <a:bodyPr wrap="none" lIns="0" tIns="0" rIns="0" bIns="0" rtlCol="0" anchor="t">
            <a:spAutoFit/>
          </a:bodyPr>
          <a:lstStyle/>
          <a:p>
            <a:r>
              <a:rPr lang="en-US" sz="1600" b="1">
                <a:solidFill>
                  <a:srgbClr val="000000"/>
                </a:solidFill>
                <a:latin typeface="+mn-ea"/>
                <a:ea typeface="+mn-ea"/>
                <a:cs typeface="Times New Roman" panose="02020603050405020304" pitchFamily="18" charset="0"/>
                <a:sym typeface="+mn-ea"/>
              </a:rPr>
              <a:t> </a:t>
            </a:r>
            <a:r>
              <a:rPr lang="zh-CN" sz="1600" b="1">
                <a:latin typeface="+mn-ea"/>
                <a:ea typeface="+mn-ea"/>
                <a:sym typeface="+mn-ea"/>
              </a:rPr>
              <a:t>表</a:t>
            </a:r>
            <a:r>
              <a:rPr lang="en-US" sz="1600" b="1">
                <a:latin typeface="+mn-ea"/>
                <a:ea typeface="+mn-ea"/>
                <a:sym typeface="+mn-ea"/>
              </a:rPr>
              <a:t>4-11   </a:t>
            </a:r>
            <a:r>
              <a:rPr lang="zh-CN" sz="1600" b="1">
                <a:solidFill>
                  <a:srgbClr val="000000"/>
                </a:solidFill>
                <a:latin typeface="+mn-ea"/>
                <a:ea typeface="+mn-ea"/>
                <a:sym typeface="+mn-ea"/>
              </a:rPr>
              <a:t>公司应收账款相关资料汇总表</a:t>
            </a:r>
            <a:r>
              <a:rPr lang="en-US" sz="1600" b="1">
                <a:solidFill>
                  <a:srgbClr val="000000"/>
                </a:solidFill>
                <a:latin typeface="+mn-ea"/>
                <a:ea typeface="+mn-ea"/>
                <a:cs typeface="Times New Roman" panose="02020603050405020304" pitchFamily="18" charset="0"/>
                <a:sym typeface="+mn-ea"/>
              </a:rPr>
              <a:t>   </a:t>
            </a:r>
            <a:endParaRPr lang="zh-CN" altLang="en-US" sz="1600" b="1" dirty="0">
              <a:solidFill>
                <a:schemeClr val="accent6"/>
              </a:solidFill>
              <a:latin typeface="+mn-ea"/>
              <a:ea typeface="+mn-ea"/>
            </a:endParaRPr>
          </a:p>
        </p:txBody>
      </p:sp>
      <p:grpSp>
        <p:nvGrpSpPr>
          <p:cNvPr id="8" name="组合 7"/>
          <p:cNvGrpSpPr/>
          <p:nvPr/>
        </p:nvGrpSpPr>
        <p:grpSpPr>
          <a:xfrm>
            <a:off x="191344" y="78893"/>
            <a:ext cx="4680520" cy="613803"/>
            <a:chOff x="1271464" y="2420888"/>
            <a:chExt cx="439248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  设计管理方案</a:t>
              </a:r>
            </a:p>
          </p:txBody>
        </p:sp>
      </p:grpSp>
    </p:spTree>
    <p:extLst>
      <p:ext uri="{BB962C8B-B14F-4D97-AF65-F5344CB8AC3E}">
        <p14:creationId xmlns:p14="http://schemas.microsoft.com/office/powerpoint/2010/main" val="10768130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127" name="文本框 126"/>
          <p:cNvSpPr txBox="1"/>
          <p:nvPr/>
        </p:nvSpPr>
        <p:spPr>
          <a:xfrm>
            <a:off x="1415479" y="1196752"/>
            <a:ext cx="9809487" cy="341632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r>
              <a:rPr lang="en-US" altLang="zh-CN" sz="2400" b="1" dirty="0">
                <a:latin typeface="+mn-ea"/>
              </a:rPr>
              <a:t>1</a:t>
            </a:r>
            <a:r>
              <a:rPr lang="zh-CN" altLang="en-US" sz="2400" b="1" dirty="0">
                <a:latin typeface="+mn-ea"/>
              </a:rPr>
              <a:t>、</a:t>
            </a:r>
            <a:r>
              <a:rPr lang="zh-CN" sz="2400" b="1" dirty="0">
                <a:latin typeface="+mn-ea"/>
              </a:rPr>
              <a:t>增加的收益＝增加的销售量×单位边际贡献</a:t>
            </a:r>
            <a:endParaRPr lang="en-US" sz="2400" b="1" dirty="0">
              <a:latin typeface="+mn-ea"/>
            </a:endParaRPr>
          </a:p>
          <a:p>
            <a:pPr marL="0" indent="266700"/>
            <a:r>
              <a:rPr lang="en-US" sz="2400" b="1" dirty="0">
                <a:latin typeface="+mn-ea"/>
              </a:rPr>
              <a:t>            </a:t>
            </a:r>
            <a:r>
              <a:rPr lang="zh-CN" sz="2400" b="1" dirty="0">
                <a:latin typeface="+mn-ea"/>
              </a:rPr>
              <a:t>＝（12 000－10 000）×（5－4）＝2 000</a:t>
            </a:r>
          </a:p>
          <a:p>
            <a:pPr marL="0" indent="266700"/>
            <a:r>
              <a:rPr lang="en-US" altLang="zh-CN" sz="2400" b="1" dirty="0">
                <a:latin typeface="+mn-ea"/>
              </a:rPr>
              <a:t>2</a:t>
            </a:r>
            <a:r>
              <a:rPr lang="zh-CN" altLang="en-US" sz="2400" b="1" dirty="0">
                <a:latin typeface="+mn-ea"/>
              </a:rPr>
              <a:t>、</a:t>
            </a:r>
            <a:r>
              <a:rPr lang="zh-CN" sz="2400" b="1" dirty="0">
                <a:latin typeface="+mn-ea"/>
              </a:rPr>
              <a:t>增加的机会成本＝（12 000×5）/360×60×4/5×10%</a:t>
            </a:r>
          </a:p>
          <a:p>
            <a:pPr marL="0" indent="266700"/>
            <a:r>
              <a:rPr lang="zh-CN" sz="2400" b="1" dirty="0">
                <a:latin typeface="+mn-ea"/>
              </a:rPr>
              <a:t>－（10 000×5）/360×30×4/5×10%＝467</a:t>
            </a:r>
          </a:p>
          <a:p>
            <a:pPr marL="0" indent="266700"/>
            <a:r>
              <a:rPr lang="en-US" altLang="zh-CN" sz="2400" b="1" dirty="0">
                <a:latin typeface="+mn-ea"/>
              </a:rPr>
              <a:t>3</a:t>
            </a:r>
            <a:r>
              <a:rPr lang="zh-CN" altLang="en-US" sz="2400" b="1" dirty="0">
                <a:latin typeface="+mn-ea"/>
              </a:rPr>
              <a:t>、</a:t>
            </a:r>
            <a:r>
              <a:rPr lang="zh-CN" sz="2400" b="1" dirty="0">
                <a:latin typeface="+mn-ea"/>
              </a:rPr>
              <a:t>增加的坏账损失＝650－500＝150</a:t>
            </a:r>
          </a:p>
          <a:p>
            <a:pPr marL="0" indent="266700"/>
            <a:r>
              <a:rPr lang="en-US" altLang="zh-CN" sz="2400" b="1" dirty="0">
                <a:latin typeface="+mn-ea"/>
              </a:rPr>
              <a:t>4</a:t>
            </a:r>
            <a:r>
              <a:rPr lang="zh-CN" altLang="en-US" sz="2400" b="1" dirty="0">
                <a:latin typeface="+mn-ea"/>
              </a:rPr>
              <a:t>、</a:t>
            </a:r>
            <a:r>
              <a:rPr lang="zh-CN" sz="2400" b="1" dirty="0">
                <a:latin typeface="+mn-ea"/>
              </a:rPr>
              <a:t>增加的收账费用＝4 000－3 000＝1 000</a:t>
            </a:r>
            <a:endParaRPr lang="en-US" sz="2400" b="1" dirty="0">
              <a:latin typeface="+mn-ea"/>
            </a:endParaRPr>
          </a:p>
          <a:p>
            <a:pPr marL="0" indent="266700"/>
            <a:r>
              <a:rPr lang="en-US" sz="2400" b="1" dirty="0">
                <a:latin typeface="+mn-ea"/>
              </a:rPr>
              <a:t>5</a:t>
            </a:r>
            <a:r>
              <a:rPr lang="zh-CN" altLang="en-US" sz="2400" b="1" dirty="0">
                <a:latin typeface="+mn-ea"/>
              </a:rPr>
              <a:t>、</a:t>
            </a:r>
            <a:r>
              <a:rPr lang="zh-CN" sz="2400" b="1" dirty="0">
                <a:latin typeface="+mn-ea"/>
              </a:rPr>
              <a:t>改变信用政策增加的净收益＝2 000－（467＋150＋1 000）＝383</a:t>
            </a:r>
          </a:p>
          <a:p>
            <a:pPr marL="0" indent="266700"/>
            <a:r>
              <a:rPr lang="zh-CN" sz="2400" b="1" dirty="0">
                <a:latin typeface="+mn-ea"/>
              </a:rPr>
              <a:t>因为收益的增加大于增加的成本，所以采用60天的信用政策。</a:t>
            </a:r>
            <a:endParaRPr lang="zh-CN" altLang="en-US" sz="2400" b="1" dirty="0">
              <a:latin typeface="+mn-ea"/>
            </a:endParaRPr>
          </a:p>
        </p:txBody>
      </p:sp>
      <p:sp>
        <p:nvSpPr>
          <p:cNvPr id="5" name="文本框 4"/>
          <p:cNvSpPr txBox="1"/>
          <p:nvPr/>
        </p:nvSpPr>
        <p:spPr>
          <a:xfrm>
            <a:off x="1415479" y="4943990"/>
            <a:ext cx="9906655" cy="1198602"/>
          </a:xfrm>
          <a:prstGeom prst="rect">
            <a:avLst/>
          </a:prstGeom>
          <a:solidFill>
            <a:schemeClr val="accent2">
              <a:lumMod val="20000"/>
              <a:lumOff val="80000"/>
            </a:schemeClr>
          </a:solidFill>
        </p:spPr>
        <p:style>
          <a:lnRef idx="2">
            <a:schemeClr val="accent1"/>
          </a:lnRef>
          <a:fillRef idx="1">
            <a:schemeClr val="lt1"/>
          </a:fillRef>
          <a:effectRef idx="0">
            <a:schemeClr val="accent1"/>
          </a:effectRef>
          <a:fontRef idx="minor">
            <a:schemeClr val="dk1"/>
          </a:fontRef>
        </p:style>
        <p:txBody>
          <a:bodyPr wrap="square">
            <a:spAutoFit/>
          </a:bodyPr>
          <a:lstStyle/>
          <a:p>
            <a:pPr marL="0" indent="0"/>
            <a:r>
              <a:rPr lang="zh-CN" sz="2400" u="none" dirty="0">
                <a:solidFill>
                  <a:srgbClr val="0070C0"/>
                </a:solidFill>
                <a:latin typeface="+mn-ea"/>
                <a:cs typeface="华文隶书" charset="0"/>
              </a:rPr>
              <a:t>教你一招</a:t>
            </a:r>
            <a:endParaRPr lang="zh-CN" sz="2400" dirty="0">
              <a:latin typeface="+mn-ea"/>
            </a:endParaRPr>
          </a:p>
          <a:p>
            <a:pPr marL="0" indent="0"/>
            <a:r>
              <a:rPr lang="zh-CN" sz="2400" dirty="0">
                <a:latin typeface="+mn-ea"/>
              </a:rPr>
              <a:t>企业是否给客户延长信用期限，主要看延长信用期限增加的销售利润是否超过增加的成本费用。</a:t>
            </a:r>
            <a:endParaRPr lang="zh-CN" altLang="en-US" sz="2400" dirty="0">
              <a:latin typeface="+mn-ea"/>
            </a:endParaRPr>
          </a:p>
        </p:txBody>
      </p:sp>
      <p:grpSp>
        <p:nvGrpSpPr>
          <p:cNvPr id="7" name="组合 6"/>
          <p:cNvGrpSpPr/>
          <p:nvPr/>
        </p:nvGrpSpPr>
        <p:grpSpPr>
          <a:xfrm>
            <a:off x="191344" y="78893"/>
            <a:ext cx="4680520" cy="613803"/>
            <a:chOff x="1271464" y="2420888"/>
            <a:chExt cx="4392488" cy="613803"/>
          </a:xfrm>
        </p:grpSpPr>
        <p:sp>
          <p:nvSpPr>
            <p:cNvPr id="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9" name="TextBox 8"/>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  设计管理方案</a:t>
              </a:r>
            </a:p>
          </p:txBody>
        </p:sp>
      </p:grpSp>
    </p:spTree>
    <p:extLst>
      <p:ext uri="{BB962C8B-B14F-4D97-AF65-F5344CB8AC3E}">
        <p14:creationId xmlns:p14="http://schemas.microsoft.com/office/powerpoint/2010/main" val="33357784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127" name="文本框 126"/>
          <p:cNvSpPr txBox="1"/>
          <p:nvPr/>
        </p:nvSpPr>
        <p:spPr>
          <a:xfrm>
            <a:off x="1055440" y="1844824"/>
            <a:ext cx="10260396" cy="393338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355600">
              <a:lnSpc>
                <a:spcPct val="130000"/>
              </a:lnSpc>
            </a:pPr>
            <a:r>
              <a:rPr lang="en-US" altLang="zh-CN" sz="2400" dirty="0">
                <a:latin typeface="+mn-ea"/>
                <a:sym typeface="+mn-ea"/>
              </a:rPr>
              <a:t>   </a:t>
            </a:r>
            <a:r>
              <a:rPr lang="zh-CN" sz="2400" dirty="0">
                <a:latin typeface="+mn-ea"/>
                <a:sym typeface="+mn-ea"/>
              </a:rPr>
              <a:t>信用期限的延长会导致应收账款机会成本和坏账成本及收账费用的增加，企业为了尽早收回资金减少机会成本、坏账损失和收账费用，提高资金周转率，现金折扣的条件通常写成</a:t>
            </a:r>
            <a:r>
              <a:rPr lang="zh-CN" sz="2400" dirty="0">
                <a:latin typeface="+mn-ea"/>
                <a:cs typeface="Times New Roman" panose="02020603050405020304" pitchFamily="18" charset="0"/>
                <a:sym typeface="+mn-ea"/>
              </a:rPr>
              <a:t> “现金折扣/折扣期限</a:t>
            </a:r>
            <a:r>
              <a:rPr lang="zh-CN" sz="2400" dirty="0">
                <a:latin typeface="+mn-ea"/>
                <a:sym typeface="+mn-ea"/>
              </a:rPr>
              <a:t>，</a:t>
            </a:r>
            <a:r>
              <a:rPr lang="zh-CN" sz="2400" dirty="0">
                <a:latin typeface="+mn-ea"/>
                <a:cs typeface="Times New Roman" panose="02020603050405020304" pitchFamily="18" charset="0"/>
                <a:sym typeface="+mn-ea"/>
              </a:rPr>
              <a:t>n/偿付期限”</a:t>
            </a:r>
            <a:r>
              <a:rPr lang="zh-CN" sz="2400" dirty="0">
                <a:latin typeface="+mn-ea"/>
                <a:sym typeface="+mn-ea"/>
              </a:rPr>
              <a:t>，如</a:t>
            </a:r>
            <a:r>
              <a:rPr lang="en-US" sz="2400" dirty="0">
                <a:latin typeface="+mn-ea"/>
                <a:cs typeface="Times New Roman" panose="02020603050405020304" pitchFamily="18" charset="0"/>
                <a:sym typeface="+mn-ea"/>
              </a:rPr>
              <a:t>“3/20,1/30,n/50”</a:t>
            </a:r>
            <a:r>
              <a:rPr lang="zh-CN" sz="2400" dirty="0">
                <a:latin typeface="+mn-ea"/>
                <a:sym typeface="+mn-ea"/>
              </a:rPr>
              <a:t>，</a:t>
            </a:r>
            <a:r>
              <a:rPr lang="en-US" sz="2400" dirty="0">
                <a:latin typeface="+mn-ea"/>
                <a:cs typeface="Times New Roman" panose="02020603050405020304" pitchFamily="18" charset="0"/>
                <a:sym typeface="+mn-ea"/>
              </a:rPr>
              <a:t>3/2</a:t>
            </a:r>
            <a:r>
              <a:rPr lang="en-US" altLang="zh-CN" sz="2400" dirty="0">
                <a:latin typeface="+mn-ea"/>
                <a:cs typeface="Times New Roman" panose="02020603050405020304" pitchFamily="18" charset="0"/>
                <a:sym typeface="+mn-ea"/>
              </a:rPr>
              <a:t>0</a:t>
            </a:r>
            <a:r>
              <a:rPr lang="zh-CN" sz="2400" dirty="0">
                <a:latin typeface="+mn-ea"/>
                <a:cs typeface="Times New Roman" panose="02020603050405020304" pitchFamily="18" charset="0"/>
                <a:sym typeface="+mn-ea"/>
              </a:rPr>
              <a:t>含义是指在</a:t>
            </a:r>
            <a:r>
              <a:rPr lang="en-US" sz="2400" dirty="0">
                <a:latin typeface="+mn-ea"/>
                <a:cs typeface="Times New Roman" panose="02020603050405020304" pitchFamily="18" charset="0"/>
                <a:sym typeface="+mn-ea"/>
              </a:rPr>
              <a:t>2</a:t>
            </a:r>
            <a:r>
              <a:rPr lang="zh-CN" sz="2400" dirty="0">
                <a:latin typeface="+mn-ea"/>
                <a:cs typeface="Times New Roman" panose="02020603050405020304" pitchFamily="18" charset="0"/>
                <a:sym typeface="+mn-ea"/>
              </a:rPr>
              <a:t>0天内付款</a:t>
            </a:r>
            <a:r>
              <a:rPr lang="zh-CN" sz="2400" dirty="0">
                <a:latin typeface="+mn-ea"/>
                <a:sym typeface="+mn-ea"/>
              </a:rPr>
              <a:t>，可享受</a:t>
            </a:r>
            <a:r>
              <a:rPr lang="zh-CN" sz="2400" dirty="0">
                <a:latin typeface="+mn-ea"/>
                <a:cs typeface="Times New Roman" panose="02020603050405020304" pitchFamily="18" charset="0"/>
                <a:sym typeface="+mn-ea"/>
              </a:rPr>
              <a:t>3%的折扣</a:t>
            </a:r>
            <a:r>
              <a:rPr lang="zh-CN" sz="2400" dirty="0">
                <a:latin typeface="+mn-ea"/>
                <a:sym typeface="+mn-ea"/>
              </a:rPr>
              <a:t>；</a:t>
            </a:r>
            <a:r>
              <a:rPr lang="en-US" sz="2400" dirty="0">
                <a:latin typeface="+mn-ea"/>
                <a:cs typeface="Times New Roman" panose="02020603050405020304" pitchFamily="18" charset="0"/>
                <a:sym typeface="+mn-ea"/>
              </a:rPr>
              <a:t>1/3</a:t>
            </a:r>
            <a:r>
              <a:rPr lang="zh-CN" sz="2400" dirty="0">
                <a:latin typeface="+mn-ea"/>
                <a:cs typeface="Times New Roman" panose="02020603050405020304" pitchFamily="18" charset="0"/>
                <a:sym typeface="+mn-ea"/>
              </a:rPr>
              <a:t>0是指</a:t>
            </a:r>
            <a:r>
              <a:rPr lang="en-US" sz="2400" dirty="0">
                <a:latin typeface="+mn-ea"/>
                <a:cs typeface="Times New Roman" panose="02020603050405020304" pitchFamily="18" charset="0"/>
                <a:sym typeface="+mn-ea"/>
              </a:rPr>
              <a:t>2</a:t>
            </a:r>
            <a:r>
              <a:rPr lang="zh-CN" sz="2400" dirty="0">
                <a:latin typeface="+mn-ea"/>
                <a:cs typeface="Times New Roman" panose="02020603050405020304" pitchFamily="18" charset="0"/>
                <a:sym typeface="+mn-ea"/>
              </a:rPr>
              <a:t>1天以上</a:t>
            </a:r>
            <a:r>
              <a:rPr lang="en-US" sz="2400" dirty="0">
                <a:latin typeface="+mn-ea"/>
                <a:cs typeface="Times New Roman" panose="02020603050405020304" pitchFamily="18" charset="0"/>
                <a:sym typeface="+mn-ea"/>
              </a:rPr>
              <a:t>3</a:t>
            </a:r>
            <a:r>
              <a:rPr lang="zh-CN" sz="2400" dirty="0">
                <a:latin typeface="+mn-ea"/>
                <a:cs typeface="Times New Roman" panose="02020603050405020304" pitchFamily="18" charset="0"/>
                <a:sym typeface="+mn-ea"/>
              </a:rPr>
              <a:t>0天以内付款,可享受</a:t>
            </a:r>
            <a:r>
              <a:rPr lang="en-US" sz="2400" dirty="0">
                <a:latin typeface="+mn-ea"/>
                <a:cs typeface="Times New Roman" panose="02020603050405020304" pitchFamily="18" charset="0"/>
                <a:sym typeface="+mn-ea"/>
              </a:rPr>
              <a:t>1</a:t>
            </a:r>
            <a:r>
              <a:rPr lang="zh-CN" sz="2400" dirty="0">
                <a:latin typeface="+mn-ea"/>
                <a:cs typeface="Times New Roman" panose="02020603050405020304" pitchFamily="18" charset="0"/>
                <a:sym typeface="+mn-ea"/>
              </a:rPr>
              <a:t>%的折扣</a:t>
            </a:r>
            <a:r>
              <a:rPr lang="zh-CN" sz="2400" dirty="0">
                <a:latin typeface="+mn-ea"/>
                <a:sym typeface="+mn-ea"/>
              </a:rPr>
              <a:t>；</a:t>
            </a:r>
            <a:r>
              <a:rPr lang="en-US" sz="2400" dirty="0">
                <a:latin typeface="+mn-ea"/>
                <a:cs typeface="Times New Roman" panose="02020603050405020304" pitchFamily="18" charset="0"/>
                <a:sym typeface="+mn-ea"/>
              </a:rPr>
              <a:t>n/5</a:t>
            </a:r>
            <a:r>
              <a:rPr lang="zh-CN" sz="2400" dirty="0">
                <a:latin typeface="+mn-ea"/>
                <a:cs typeface="Times New Roman" panose="02020603050405020304" pitchFamily="18" charset="0"/>
                <a:sym typeface="+mn-ea"/>
              </a:rPr>
              <a:t>0是指允许赊账的最长时间为</a:t>
            </a:r>
            <a:r>
              <a:rPr lang="en-US" sz="2400" dirty="0">
                <a:latin typeface="+mn-ea"/>
                <a:cs typeface="Times New Roman" panose="02020603050405020304" pitchFamily="18" charset="0"/>
                <a:sym typeface="+mn-ea"/>
              </a:rPr>
              <a:t>50</a:t>
            </a:r>
            <a:r>
              <a:rPr lang="zh-CN" sz="2400" dirty="0">
                <a:latin typeface="+mn-ea"/>
                <a:sym typeface="+mn-ea"/>
              </a:rPr>
              <a:t>天，且</a:t>
            </a:r>
            <a:r>
              <a:rPr lang="en-US" sz="2400" dirty="0">
                <a:latin typeface="+mn-ea"/>
                <a:cs typeface="Times New Roman" panose="02020603050405020304" pitchFamily="18" charset="0"/>
                <a:sym typeface="+mn-ea"/>
              </a:rPr>
              <a:t>31</a:t>
            </a:r>
            <a:r>
              <a:rPr lang="zh-CN" sz="2400" dirty="0">
                <a:latin typeface="+mn-ea"/>
                <a:sym typeface="+mn-ea"/>
              </a:rPr>
              <a:t>天以上到</a:t>
            </a:r>
            <a:r>
              <a:rPr lang="en-US" sz="2400" dirty="0">
                <a:latin typeface="+mn-ea"/>
                <a:cs typeface="Times New Roman" panose="02020603050405020304" pitchFamily="18" charset="0"/>
                <a:sym typeface="+mn-ea"/>
              </a:rPr>
              <a:t>5</a:t>
            </a:r>
            <a:r>
              <a:rPr lang="zh-CN" sz="2400" dirty="0">
                <a:latin typeface="+mn-ea"/>
                <a:cs typeface="Times New Roman" panose="02020603050405020304" pitchFamily="18" charset="0"/>
                <a:sym typeface="+mn-ea"/>
              </a:rPr>
              <a:t>0天以内付款</a:t>
            </a:r>
            <a:r>
              <a:rPr lang="zh-CN" sz="2400" dirty="0">
                <a:latin typeface="+mn-ea"/>
                <a:sym typeface="+mn-ea"/>
              </a:rPr>
              <a:t>，则不享受现金折扣优惠，按原价付款。</a:t>
            </a:r>
          </a:p>
          <a:p>
            <a:pPr marL="0" indent="355600">
              <a:lnSpc>
                <a:spcPct val="130000"/>
              </a:lnSpc>
            </a:pPr>
            <a:r>
              <a:rPr lang="en-US" altLang="zh-CN" sz="2400" dirty="0">
                <a:latin typeface="+mn-ea"/>
                <a:sym typeface="+mn-ea"/>
              </a:rPr>
              <a:t>   </a:t>
            </a:r>
            <a:r>
              <a:rPr lang="zh-CN" sz="2400" dirty="0">
                <a:latin typeface="+mn-ea"/>
                <a:sym typeface="+mn-ea"/>
              </a:rPr>
              <a:t>现金折扣成本＝赊销净额</a:t>
            </a:r>
            <a:r>
              <a:rPr lang="zh-CN" sz="2400" dirty="0">
                <a:latin typeface="+mn-ea"/>
                <a:cs typeface="Times New Roman" panose="02020603050405020304" pitchFamily="18" charset="0"/>
                <a:sym typeface="+mn-ea"/>
              </a:rPr>
              <a:t>×折扣期内付款的销售额比例×现金折扣率</a:t>
            </a:r>
            <a:endParaRPr lang="zh-CN" altLang="en-US" sz="2400" b="1" dirty="0">
              <a:latin typeface="+mn-ea"/>
            </a:endParaRPr>
          </a:p>
        </p:txBody>
      </p:sp>
      <p:grpSp>
        <p:nvGrpSpPr>
          <p:cNvPr id="6" name="组合 5"/>
          <p:cNvGrpSpPr/>
          <p:nvPr/>
        </p:nvGrpSpPr>
        <p:grpSpPr>
          <a:xfrm>
            <a:off x="191344" y="78893"/>
            <a:ext cx="4680520" cy="613803"/>
            <a:chOff x="1271464" y="2420888"/>
            <a:chExt cx="4392488" cy="613803"/>
          </a:xfrm>
        </p:grpSpPr>
        <p:sp>
          <p:nvSpPr>
            <p:cNvPr id="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7"/>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  设计管理方案</a:t>
              </a:r>
            </a:p>
          </p:txBody>
        </p:sp>
      </p:grpSp>
      <p:sp>
        <p:nvSpPr>
          <p:cNvPr id="9" name="文本框 2"/>
          <p:cNvSpPr txBox="1"/>
          <p:nvPr/>
        </p:nvSpPr>
        <p:spPr>
          <a:xfrm>
            <a:off x="1055440" y="1135752"/>
            <a:ext cx="3722364" cy="368850"/>
          </a:xfrm>
          <a:prstGeom prst="rect">
            <a:avLst/>
          </a:prstGeom>
        </p:spPr>
        <p:style>
          <a:lnRef idx="2">
            <a:schemeClr val="accent1"/>
          </a:lnRef>
          <a:fillRef idx="1">
            <a:schemeClr val="lt1"/>
          </a:fillRef>
          <a:effectRef idx="0">
            <a:schemeClr val="accent1"/>
          </a:effectRef>
          <a:fontRef idx="minor">
            <a:schemeClr val="dk1"/>
          </a:fontRef>
        </p:style>
        <p:txBody>
          <a:bodyPr wrap="square" lIns="0" tIns="0" rIns="0" bIns="0" rtlCol="0" anchor="t">
            <a:spAutoFit/>
          </a:bodyPr>
          <a:lstStyle/>
          <a:p>
            <a:pPr algn="ctr"/>
            <a:r>
              <a:rPr lang="zh-CN" altLang="en-US" sz="2400" b="1" dirty="0">
                <a:solidFill>
                  <a:schemeClr val="tx2"/>
                </a:solidFill>
                <a:latin typeface="宋体"/>
                <a:ea typeface="宋体"/>
                <a:cs typeface="Times New Roman" panose="02020603050405020304" pitchFamily="18" charset="0"/>
                <a:sym typeface="+mn-ea"/>
              </a:rPr>
              <a:t>②</a:t>
            </a:r>
            <a:r>
              <a:rPr lang="zh-CN" altLang="en-US" sz="2400" b="1" dirty="0">
                <a:solidFill>
                  <a:schemeClr val="tx2"/>
                </a:solidFill>
                <a:latin typeface="+mn-ea"/>
                <a:cs typeface="Times New Roman" panose="02020603050405020304" pitchFamily="18" charset="0"/>
                <a:sym typeface="+mn-ea"/>
              </a:rPr>
              <a:t>折扣期限和折扣率</a:t>
            </a:r>
          </a:p>
        </p:txBody>
      </p:sp>
    </p:spTree>
    <p:extLst>
      <p:ext uri="{BB962C8B-B14F-4D97-AF65-F5344CB8AC3E}">
        <p14:creationId xmlns:p14="http://schemas.microsoft.com/office/powerpoint/2010/main" val="12204684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132" name="文本框 131"/>
          <p:cNvSpPr txBox="1"/>
          <p:nvPr/>
        </p:nvSpPr>
        <p:spPr>
          <a:xfrm>
            <a:off x="1055440" y="1124744"/>
            <a:ext cx="10225849" cy="196605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lang="zh-CN" sz="2400" dirty="0">
                <a:latin typeface="+mn-ea"/>
              </a:rPr>
              <a:t>仍以上案例为例，若威盛公司采用</a:t>
            </a:r>
            <a:r>
              <a:rPr lang="zh-CN" sz="2400" dirty="0">
                <a:latin typeface="+mn-ea"/>
                <a:cs typeface="Times New Roman" panose="02020603050405020304" pitchFamily="18" charset="0"/>
              </a:rPr>
              <a:t>60天信用期限的同时，为及早收回货款，向客户提供“2/20、n/60”的现金折扣，预计将有40%的客户在折扣期内付款，而收账费用和坏账损失均会比信用期限60天下降5%。</a:t>
            </a:r>
            <a:endParaRPr lang="zh-CN" sz="2400" dirty="0">
              <a:latin typeface="+mn-ea"/>
            </a:endParaRPr>
          </a:p>
          <a:p>
            <a:pPr marL="0" indent="0">
              <a:lnSpc>
                <a:spcPct val="130000"/>
              </a:lnSpc>
            </a:pPr>
            <a:r>
              <a:rPr lang="zh-CN" sz="2400" dirty="0">
                <a:latin typeface="+mn-ea"/>
              </a:rPr>
              <a:t>要求：判断该企业是否向客户提供现金折扣。</a:t>
            </a:r>
            <a:endParaRPr lang="zh-CN" altLang="en-US" sz="2400" dirty="0">
              <a:latin typeface="+mn-ea"/>
            </a:endParaRPr>
          </a:p>
        </p:txBody>
      </p:sp>
      <p:sp>
        <p:nvSpPr>
          <p:cNvPr id="2" name="文本框 1"/>
          <p:cNvSpPr txBox="1"/>
          <p:nvPr/>
        </p:nvSpPr>
        <p:spPr>
          <a:xfrm>
            <a:off x="5015880" y="5661248"/>
            <a:ext cx="6960096" cy="1015663"/>
          </a:xfrm>
          <a:prstGeom prst="rect">
            <a:avLst/>
          </a:prstGeom>
          <a:noFill/>
          <a:ln w="9525">
            <a:noFill/>
          </a:ln>
        </p:spPr>
        <p:txBody>
          <a:bodyPr wrap="square">
            <a:spAutoFit/>
          </a:bodyPr>
          <a:lstStyle/>
          <a:p>
            <a:pPr marL="0" indent="0"/>
            <a:r>
              <a:rPr lang="zh-CN" sz="2000" u="none" dirty="0">
                <a:solidFill>
                  <a:srgbClr val="0070C0"/>
                </a:solidFill>
                <a:latin typeface="Times New Roman" panose="02020603050405020304" pitchFamily="18" charset="0"/>
                <a:cs typeface="华文隶书" charset="0"/>
              </a:rPr>
              <a:t>想一想</a:t>
            </a:r>
            <a:endParaRPr lang="zh-CN" sz="2000" dirty="0"/>
          </a:p>
          <a:p>
            <a:pPr marL="0" indent="0"/>
            <a:r>
              <a:rPr lang="zh-CN" sz="2000" dirty="0"/>
              <a:t>预计有</a:t>
            </a:r>
            <a:r>
              <a:rPr lang="zh-CN" sz="2000" dirty="0">
                <a:cs typeface="Times New Roman" panose="02020603050405020304" pitchFamily="18" charset="0"/>
              </a:rPr>
              <a:t>40%的客户在折扣期内付款，此时应收账款收账期还是60天吗？若不是，怎样计算？</a:t>
            </a:r>
            <a:endParaRPr lang="zh-CN" altLang="en-US" sz="2000" dirty="0"/>
          </a:p>
        </p:txBody>
      </p:sp>
      <p:sp>
        <p:nvSpPr>
          <p:cNvPr id="127" name="文本框 126"/>
          <p:cNvSpPr txBox="1"/>
          <p:nvPr/>
        </p:nvSpPr>
        <p:spPr>
          <a:xfrm>
            <a:off x="767408" y="3212976"/>
            <a:ext cx="10657184" cy="2446182"/>
          </a:xfrm>
          <a:prstGeom prst="rect">
            <a:avLst/>
          </a:prstGeom>
          <a:noFill/>
          <a:ln w="9525">
            <a:noFill/>
          </a:ln>
        </p:spPr>
        <p:txBody>
          <a:bodyPr wrap="square">
            <a:spAutoFit/>
          </a:bodyPr>
          <a:lstStyle/>
          <a:p>
            <a:pPr marL="0" indent="266700">
              <a:lnSpc>
                <a:spcPct val="130000"/>
              </a:lnSpc>
            </a:pPr>
            <a:r>
              <a:rPr lang="zh-CN" sz="2400" b="1" dirty="0">
                <a:latin typeface="+mn-ea"/>
                <a:ea typeface="+mn-ea"/>
              </a:rPr>
              <a:t>只讨论信用期为60天的前提下，有现金折扣方案和无现金折扣方案的比较。</a:t>
            </a:r>
          </a:p>
          <a:p>
            <a:pPr marL="0" indent="266700">
              <a:lnSpc>
                <a:spcPct val="130000"/>
              </a:lnSpc>
            </a:pPr>
            <a:r>
              <a:rPr lang="zh-CN" sz="2400" b="1" dirty="0">
                <a:latin typeface="+mn-ea"/>
                <a:ea typeface="+mn-ea"/>
              </a:rPr>
              <a:t>增加的销售利润＝</a:t>
            </a:r>
            <a:r>
              <a:rPr lang="en-US" sz="2400" b="1" dirty="0">
                <a:latin typeface="+mn-ea"/>
                <a:ea typeface="+mn-ea"/>
              </a:rPr>
              <a:t>0</a:t>
            </a:r>
            <a:endParaRPr lang="zh-CN" sz="2400" b="1" dirty="0">
              <a:latin typeface="+mn-ea"/>
              <a:ea typeface="+mn-ea"/>
            </a:endParaRPr>
          </a:p>
          <a:p>
            <a:pPr marL="0" indent="266700">
              <a:lnSpc>
                <a:spcPct val="130000"/>
              </a:lnSpc>
            </a:pPr>
            <a:r>
              <a:rPr lang="zh-CN" sz="2400" b="1" dirty="0">
                <a:latin typeface="+mn-ea"/>
                <a:ea typeface="+mn-ea"/>
              </a:rPr>
              <a:t>平均收账期＝40%×20＋60%×60＝44天</a:t>
            </a:r>
          </a:p>
          <a:p>
            <a:pPr marL="0" indent="266700">
              <a:lnSpc>
                <a:spcPct val="130000"/>
              </a:lnSpc>
            </a:pPr>
            <a:r>
              <a:rPr lang="zh-CN" sz="2400" b="1" dirty="0">
                <a:latin typeface="+mn-ea"/>
                <a:ea typeface="+mn-ea"/>
              </a:rPr>
              <a:t>增加的机会成本＝</a:t>
            </a:r>
            <a:r>
              <a:rPr lang="en-US" sz="2400" b="1" dirty="0">
                <a:latin typeface="+mn-ea"/>
                <a:ea typeface="+mn-ea"/>
              </a:rPr>
              <a:t>60 000×10%× </a:t>
            </a:r>
            <a:r>
              <a:rPr lang="zh-CN" altLang="en-US" sz="2400" b="1" dirty="0">
                <a:latin typeface="+mn-ea"/>
                <a:ea typeface="+mn-ea"/>
              </a:rPr>
              <a:t>（</a:t>
            </a:r>
            <a:r>
              <a:rPr lang="en-US" altLang="zh-CN" sz="2400" b="1" dirty="0">
                <a:latin typeface="+mn-ea"/>
                <a:ea typeface="+mn-ea"/>
              </a:rPr>
              <a:t>4/5</a:t>
            </a:r>
            <a:r>
              <a:rPr lang="zh-CN" altLang="en-US" sz="2400" b="1" dirty="0">
                <a:latin typeface="+mn-ea"/>
                <a:ea typeface="+mn-ea"/>
              </a:rPr>
              <a:t>）</a:t>
            </a:r>
            <a:r>
              <a:rPr lang="zh-CN" sz="2400" b="1" dirty="0">
                <a:latin typeface="+mn-ea"/>
                <a:ea typeface="+mn-ea"/>
                <a:sym typeface="+mn-ea"/>
              </a:rPr>
              <a:t>×  </a:t>
            </a:r>
            <a:r>
              <a:rPr lang="zh-CN" altLang="en-US" sz="2400" b="1" dirty="0">
                <a:latin typeface="+mn-ea"/>
                <a:ea typeface="+mn-ea"/>
                <a:sym typeface="+mn-ea"/>
              </a:rPr>
              <a:t>（</a:t>
            </a:r>
            <a:r>
              <a:rPr lang="en-US" altLang="zh-CN" sz="2400" b="1" dirty="0">
                <a:latin typeface="+mn-ea"/>
                <a:ea typeface="+mn-ea"/>
                <a:sym typeface="+mn-ea"/>
              </a:rPr>
              <a:t>44/360</a:t>
            </a:r>
            <a:r>
              <a:rPr lang="zh-CN" altLang="en-US" sz="2400" b="1" dirty="0">
                <a:latin typeface="+mn-ea"/>
                <a:ea typeface="+mn-ea"/>
                <a:sym typeface="+mn-ea"/>
              </a:rPr>
              <a:t>）</a:t>
            </a:r>
            <a:r>
              <a:rPr lang="zh-CN" sz="2400" b="1" dirty="0">
                <a:latin typeface="+mn-ea"/>
                <a:ea typeface="+mn-ea"/>
                <a:sym typeface="+mn-ea"/>
              </a:rPr>
              <a:t>－</a:t>
            </a:r>
            <a:r>
              <a:rPr lang="en-US" sz="2400" b="1" dirty="0">
                <a:latin typeface="+mn-ea"/>
                <a:ea typeface="+mn-ea"/>
                <a:sym typeface="+mn-ea"/>
              </a:rPr>
              <a:t>60 000×10%</a:t>
            </a:r>
          </a:p>
          <a:p>
            <a:pPr marL="0" indent="266700">
              <a:lnSpc>
                <a:spcPct val="130000"/>
              </a:lnSpc>
            </a:pPr>
            <a:r>
              <a:rPr lang="en-US" sz="2400" b="1" dirty="0">
                <a:latin typeface="+mn-ea"/>
                <a:ea typeface="+mn-ea"/>
                <a:sym typeface="+mn-ea"/>
              </a:rPr>
              <a:t>×</a:t>
            </a:r>
            <a:r>
              <a:rPr lang="zh-CN" altLang="en-US" sz="2400" dirty="0">
                <a:latin typeface="+mn-ea"/>
                <a:ea typeface="+mn-ea"/>
              </a:rPr>
              <a:t>（</a:t>
            </a:r>
            <a:r>
              <a:rPr lang="en-US" altLang="zh-CN" sz="2400" dirty="0">
                <a:latin typeface="+mn-ea"/>
                <a:ea typeface="+mn-ea"/>
              </a:rPr>
              <a:t>4/5</a:t>
            </a:r>
            <a:r>
              <a:rPr lang="zh-CN" altLang="en-US" sz="2400" dirty="0">
                <a:latin typeface="+mn-ea"/>
                <a:ea typeface="+mn-ea"/>
              </a:rPr>
              <a:t>）</a:t>
            </a:r>
            <a:r>
              <a:rPr lang="zh-CN" altLang="zh-CN" sz="2400" dirty="0">
                <a:latin typeface="+mn-ea"/>
                <a:ea typeface="+mn-ea"/>
                <a:sym typeface="+mn-ea"/>
              </a:rPr>
              <a:t>× </a:t>
            </a:r>
            <a:r>
              <a:rPr lang="zh-CN" altLang="en-US" sz="2400" dirty="0">
                <a:latin typeface="+mn-ea"/>
                <a:ea typeface="+mn-ea"/>
                <a:sym typeface="+mn-ea"/>
              </a:rPr>
              <a:t>（</a:t>
            </a:r>
            <a:r>
              <a:rPr lang="en-US" altLang="zh-CN" sz="2400" dirty="0">
                <a:latin typeface="+mn-ea"/>
                <a:ea typeface="+mn-ea"/>
                <a:sym typeface="+mn-ea"/>
              </a:rPr>
              <a:t>60/360</a:t>
            </a:r>
            <a:r>
              <a:rPr lang="zh-CN" altLang="en-US" sz="2400" dirty="0">
                <a:latin typeface="+mn-ea"/>
                <a:ea typeface="+mn-ea"/>
                <a:sym typeface="+mn-ea"/>
              </a:rPr>
              <a:t>）</a:t>
            </a:r>
            <a:r>
              <a:rPr lang="zh-CN" sz="2400" b="1" dirty="0">
                <a:latin typeface="+mn-ea"/>
                <a:ea typeface="+mn-ea"/>
                <a:sym typeface="+mn-ea"/>
              </a:rPr>
              <a:t>＝</a:t>
            </a:r>
            <a:r>
              <a:rPr lang="en-US" altLang="zh-CN" sz="2400" dirty="0">
                <a:latin typeface="+mn-ea"/>
                <a:ea typeface="+mn-ea"/>
                <a:sym typeface="+mn-ea"/>
              </a:rPr>
              <a:t>-</a:t>
            </a:r>
            <a:r>
              <a:rPr lang="en-US" altLang="zh-CN" sz="2400" b="1" dirty="0">
                <a:latin typeface="+mn-ea"/>
                <a:ea typeface="+mn-ea"/>
                <a:sym typeface="+mn-ea"/>
              </a:rPr>
              <a:t>213</a:t>
            </a:r>
            <a:r>
              <a:rPr lang="zh-CN" altLang="en-US" sz="2400" b="1" dirty="0">
                <a:latin typeface="+mn-ea"/>
                <a:ea typeface="+mn-ea"/>
              </a:rPr>
              <a:t> </a:t>
            </a:r>
            <a:endParaRPr lang="en-US" altLang="zh-CN" sz="2400" b="1" dirty="0">
              <a:latin typeface="+mn-ea"/>
              <a:ea typeface="+mn-ea"/>
            </a:endParaRPr>
          </a:p>
        </p:txBody>
      </p:sp>
      <p:grpSp>
        <p:nvGrpSpPr>
          <p:cNvPr id="11" name="组合 10"/>
          <p:cNvGrpSpPr/>
          <p:nvPr/>
        </p:nvGrpSpPr>
        <p:grpSpPr>
          <a:xfrm>
            <a:off x="191344" y="78893"/>
            <a:ext cx="4680520" cy="613803"/>
            <a:chOff x="1271464" y="2420888"/>
            <a:chExt cx="4392488" cy="613803"/>
          </a:xfrm>
        </p:grpSpPr>
        <p:sp>
          <p:nvSpPr>
            <p:cNvPr id="12"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3" name="TextBox 12"/>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  设计管理方案</a:t>
              </a:r>
            </a:p>
          </p:txBody>
        </p:sp>
      </p:grpSp>
    </p:spTree>
    <p:extLst>
      <p:ext uri="{BB962C8B-B14F-4D97-AF65-F5344CB8AC3E}">
        <p14:creationId xmlns:p14="http://schemas.microsoft.com/office/powerpoint/2010/main" val="2192312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132" name="文本框 131"/>
          <p:cNvSpPr txBox="1"/>
          <p:nvPr/>
        </p:nvSpPr>
        <p:spPr>
          <a:xfrm>
            <a:off x="2887403" y="2693364"/>
            <a:ext cx="5080661" cy="529467"/>
          </a:xfrm>
          <a:prstGeom prst="rect">
            <a:avLst/>
          </a:prstGeom>
          <a:noFill/>
          <a:ln w="9525">
            <a:noFill/>
          </a:ln>
        </p:spPr>
        <p:txBody>
          <a:bodyPr>
            <a:spAutoFit/>
          </a:bodyPr>
          <a:lstStyle/>
          <a:p>
            <a:pPr marL="0" indent="355600"/>
            <a:endParaRPr lang="zh-CN" sz="1050" b="0">
              <a:ea typeface="宋体" panose="02010600030101010101" pitchFamily="2" charset="-122"/>
            </a:endParaRPr>
          </a:p>
          <a:p>
            <a:endParaRPr lang="zh-CN" altLang="en-US"/>
          </a:p>
        </p:txBody>
      </p:sp>
      <p:sp>
        <p:nvSpPr>
          <p:cNvPr id="4" name="文本框 3"/>
          <p:cNvSpPr txBox="1"/>
          <p:nvPr/>
        </p:nvSpPr>
        <p:spPr>
          <a:xfrm>
            <a:off x="1535188" y="1678810"/>
            <a:ext cx="9169324" cy="249299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1200150">
              <a:lnSpc>
                <a:spcPct val="130000"/>
              </a:lnSpc>
            </a:pPr>
            <a:r>
              <a:rPr lang="zh-CN" sz="2400" b="1" dirty="0">
                <a:latin typeface="+mn-ea"/>
              </a:rPr>
              <a:t>增加的管理费用＝4 000×（-5%）＝-200</a:t>
            </a:r>
          </a:p>
          <a:p>
            <a:pPr marL="0" indent="1200150">
              <a:lnSpc>
                <a:spcPct val="130000"/>
              </a:lnSpc>
            </a:pPr>
            <a:r>
              <a:rPr lang="zh-CN" sz="2400" b="1" dirty="0">
                <a:latin typeface="+mn-ea"/>
              </a:rPr>
              <a:t>增加的坏账成本＝650×（-5%）＝-32.5</a:t>
            </a:r>
          </a:p>
          <a:p>
            <a:pPr marL="0" indent="1200150">
              <a:lnSpc>
                <a:spcPct val="130000"/>
              </a:lnSpc>
            </a:pPr>
            <a:r>
              <a:rPr lang="zh-CN" sz="2400" b="1" dirty="0">
                <a:latin typeface="+mn-ea"/>
              </a:rPr>
              <a:t>增加的折扣成本＝60 000×40%×2%＝480</a:t>
            </a:r>
          </a:p>
          <a:p>
            <a:pPr marL="0" indent="1200150">
              <a:lnSpc>
                <a:spcPct val="130000"/>
              </a:lnSpc>
            </a:pPr>
            <a:r>
              <a:rPr lang="zh-CN" sz="2400" b="1" dirty="0">
                <a:latin typeface="+mn-ea"/>
              </a:rPr>
              <a:t>增加的净收益＝0－（-213－200－32.5＋480）＝-34.5</a:t>
            </a:r>
          </a:p>
          <a:p>
            <a:pPr marL="0" indent="1200150">
              <a:lnSpc>
                <a:spcPct val="130000"/>
              </a:lnSpc>
            </a:pPr>
            <a:r>
              <a:rPr lang="zh-CN" sz="2400" b="1" dirty="0">
                <a:latin typeface="+mn-ea"/>
              </a:rPr>
              <a:t>结论：该企业不应该向客户提供折扣。</a:t>
            </a:r>
            <a:endParaRPr lang="zh-CN" altLang="en-US" sz="2400" b="1" dirty="0">
              <a:latin typeface="+mn-ea"/>
            </a:endParaRPr>
          </a:p>
        </p:txBody>
      </p:sp>
      <p:sp>
        <p:nvSpPr>
          <p:cNvPr id="5" name="文本框 4"/>
          <p:cNvSpPr txBox="1"/>
          <p:nvPr/>
        </p:nvSpPr>
        <p:spPr>
          <a:xfrm>
            <a:off x="1487488" y="4491762"/>
            <a:ext cx="9433048" cy="1440394"/>
          </a:xfrm>
          <a:prstGeom prst="rect">
            <a:avLst/>
          </a:prstGeom>
          <a:solidFill>
            <a:schemeClr val="bg2"/>
          </a:solidFill>
        </p:spPr>
        <p:txBody>
          <a:bodyPr wrap="square" lIns="0" tIns="0" rIns="0" bIns="0" rtlCol="0" anchor="t">
            <a:spAutoFit/>
          </a:bodyPr>
          <a:lstStyle/>
          <a:p>
            <a:pPr>
              <a:lnSpc>
                <a:spcPct val="130000"/>
              </a:lnSpc>
            </a:pPr>
            <a:r>
              <a:rPr lang="zh-CN" sz="2400" b="1" dirty="0">
                <a:solidFill>
                  <a:schemeClr val="tx2"/>
                </a:solidFill>
                <a:latin typeface="+mn-ea"/>
                <a:ea typeface="+mn-ea"/>
                <a:sym typeface="+mn-ea"/>
              </a:rPr>
              <a:t>结论：企业决定是否提供以及提供多大的现金折扣，应重点分析提供折扣后所增加的利润是否大于增加的机会成本、管理成本、坏账成本和折扣成本之和。</a:t>
            </a:r>
            <a:endParaRPr lang="zh-CN" altLang="en-US" sz="2400" b="1" dirty="0">
              <a:solidFill>
                <a:schemeClr val="tx2"/>
              </a:solidFill>
              <a:latin typeface="+mn-ea"/>
              <a:ea typeface="+mn-ea"/>
              <a:sym typeface="+mn-ea"/>
            </a:endParaRPr>
          </a:p>
        </p:txBody>
      </p:sp>
      <p:grpSp>
        <p:nvGrpSpPr>
          <p:cNvPr id="7" name="组合 6"/>
          <p:cNvGrpSpPr/>
          <p:nvPr/>
        </p:nvGrpSpPr>
        <p:grpSpPr>
          <a:xfrm>
            <a:off x="191344" y="78893"/>
            <a:ext cx="4680520" cy="613803"/>
            <a:chOff x="1271464" y="2420888"/>
            <a:chExt cx="4392488" cy="613803"/>
          </a:xfrm>
        </p:grpSpPr>
        <p:sp>
          <p:nvSpPr>
            <p:cNvPr id="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9" name="TextBox 8"/>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  设计管理方案</a:t>
              </a:r>
            </a:p>
          </p:txBody>
        </p:sp>
      </p:grpSp>
    </p:spTree>
    <p:extLst>
      <p:ext uri="{BB962C8B-B14F-4D97-AF65-F5344CB8AC3E}">
        <p14:creationId xmlns:p14="http://schemas.microsoft.com/office/powerpoint/2010/main" val="40503112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126" name="文本框 125"/>
          <p:cNvSpPr txBox="1"/>
          <p:nvPr/>
        </p:nvSpPr>
        <p:spPr>
          <a:xfrm>
            <a:off x="1022269" y="2990457"/>
            <a:ext cx="10657322" cy="244618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304800">
              <a:lnSpc>
                <a:spcPct val="130000"/>
              </a:lnSpc>
            </a:pPr>
            <a:r>
              <a:rPr lang="en-US" altLang="zh-CN" sz="2400" b="1" dirty="0">
                <a:ea typeface="宋体" panose="02010600030101010101" pitchFamily="2" charset="-122"/>
                <a:sym typeface="+mn-ea"/>
              </a:rPr>
              <a:t>    </a:t>
            </a:r>
            <a:r>
              <a:rPr lang="zh-CN" sz="2400" b="1" dirty="0">
                <a:latin typeface="+mn-ea"/>
                <a:sym typeface="+mn-ea"/>
              </a:rPr>
              <a:t>收账政策是指信用条件被违反时，企业采取的收账策略。如果企业采取较积极的收账政策，可能会减少应收账款投资，减少坏账损失，但要增加收账成本。如果采取比较消极的收账政策，则可能会增加应收账款投资，增加坏账损失，但会减少收账费用。企业需要做出适当的权衡。</a:t>
            </a:r>
            <a:endParaRPr lang="en-US" altLang="zh-CN" sz="2400" b="1" dirty="0">
              <a:latin typeface="+mn-ea"/>
              <a:sym typeface="+mn-ea"/>
            </a:endParaRPr>
          </a:p>
          <a:p>
            <a:pPr marL="0" indent="304800">
              <a:lnSpc>
                <a:spcPct val="130000"/>
              </a:lnSpc>
            </a:pPr>
            <a:r>
              <a:rPr lang="en-US" altLang="zh-CN" sz="2400" dirty="0">
                <a:latin typeface="+mn-ea"/>
                <a:sym typeface="+mn-ea"/>
              </a:rPr>
              <a:t>    </a:t>
            </a:r>
            <a:r>
              <a:rPr lang="zh-CN" sz="2400" b="1" dirty="0">
                <a:latin typeface="+mn-ea"/>
                <a:sym typeface="+mn-ea"/>
              </a:rPr>
              <a:t>一般来说，可以参照评价信用标准、信用条件的方法来评价收账政策。</a:t>
            </a:r>
            <a:endParaRPr lang="zh-CN" altLang="en-US" sz="2400" b="1" dirty="0">
              <a:latin typeface="+mn-ea"/>
            </a:endParaRPr>
          </a:p>
        </p:txBody>
      </p:sp>
      <p:grpSp>
        <p:nvGrpSpPr>
          <p:cNvPr id="6" name="组合 5"/>
          <p:cNvGrpSpPr/>
          <p:nvPr/>
        </p:nvGrpSpPr>
        <p:grpSpPr>
          <a:xfrm>
            <a:off x="191344" y="78893"/>
            <a:ext cx="4680520" cy="613803"/>
            <a:chOff x="1271464" y="2420888"/>
            <a:chExt cx="4392488" cy="613803"/>
          </a:xfrm>
        </p:grpSpPr>
        <p:sp>
          <p:nvSpPr>
            <p:cNvPr id="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7"/>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  设计管理方案</a:t>
              </a:r>
            </a:p>
          </p:txBody>
        </p:sp>
      </p:grpSp>
      <p:sp>
        <p:nvSpPr>
          <p:cNvPr id="9" name="文本框 4"/>
          <p:cNvSpPr txBox="1"/>
          <p:nvPr/>
        </p:nvSpPr>
        <p:spPr>
          <a:xfrm>
            <a:off x="1042028" y="1087647"/>
            <a:ext cx="5080661" cy="461665"/>
          </a:xfrm>
          <a:prstGeom prst="rect">
            <a:avLst/>
          </a:prstGeom>
          <a:noFill/>
          <a:ln w="9525">
            <a:noFill/>
          </a:ln>
        </p:spPr>
        <p:txBody>
          <a:bodyPr>
            <a:spAutoFit/>
          </a:bodyPr>
          <a:lstStyle/>
          <a:p>
            <a:pPr marL="0" indent="228600"/>
            <a:r>
              <a:rPr lang="en-US" altLang="zh-CN" sz="2400" b="1" dirty="0">
                <a:latin typeface="+mn-ea"/>
                <a:ea typeface="+mn-ea"/>
                <a:cs typeface="Times New Roman" panose="02020603050405020304" pitchFamily="18" charset="0"/>
              </a:rPr>
              <a:t>2.</a:t>
            </a:r>
            <a:r>
              <a:rPr lang="zh-CN" altLang="en-US" sz="2400" b="1" dirty="0">
                <a:latin typeface="+mn-ea"/>
                <a:ea typeface="+mn-ea"/>
                <a:cs typeface="Times New Roman" panose="02020603050405020304" pitchFamily="18" charset="0"/>
              </a:rPr>
              <a:t>应收账款的信用政策</a:t>
            </a:r>
          </a:p>
        </p:txBody>
      </p:sp>
      <p:grpSp>
        <p:nvGrpSpPr>
          <p:cNvPr id="10" name="组合 9"/>
          <p:cNvGrpSpPr/>
          <p:nvPr/>
        </p:nvGrpSpPr>
        <p:grpSpPr>
          <a:xfrm>
            <a:off x="1067319" y="1844824"/>
            <a:ext cx="2719407" cy="585975"/>
            <a:chOff x="4304043" y="1286668"/>
            <a:chExt cx="3837944" cy="2757793"/>
          </a:xfrm>
          <a:effectLst>
            <a:outerShdw blurRad="381000" dist="254000" dir="8100000" algn="tr" rotWithShape="0">
              <a:prstClr val="black">
                <a:alpha val="40000"/>
              </a:prstClr>
            </a:outerShdw>
          </a:effectLst>
        </p:grpSpPr>
        <p:sp>
          <p:nvSpPr>
            <p:cNvPr id="11" name="圆角矩形 1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mn-ea"/>
              </a:endParaRPr>
            </a:p>
          </p:txBody>
        </p:sp>
        <p:sp>
          <p:nvSpPr>
            <p:cNvPr id="12" name="圆角矩形 1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prstClr val="black"/>
                  </a:solidFill>
                  <a:latin typeface="+mn-ea"/>
                </a:rPr>
                <a:t>（</a:t>
              </a:r>
              <a:r>
                <a:rPr lang="en-US" altLang="zh-CN" sz="2400" dirty="0">
                  <a:solidFill>
                    <a:prstClr val="black"/>
                  </a:solidFill>
                  <a:latin typeface="+mn-ea"/>
                </a:rPr>
                <a:t>3</a:t>
              </a:r>
              <a:r>
                <a:rPr lang="zh-CN" altLang="en-US" sz="2400" dirty="0">
                  <a:solidFill>
                    <a:prstClr val="black"/>
                  </a:solidFill>
                  <a:latin typeface="+mn-ea"/>
                </a:rPr>
                <a:t>）收账政策</a:t>
              </a:r>
            </a:p>
          </p:txBody>
        </p:sp>
      </p:grpSp>
    </p:spTree>
    <p:extLst>
      <p:ext uri="{BB962C8B-B14F-4D97-AF65-F5344CB8AC3E}">
        <p14:creationId xmlns:p14="http://schemas.microsoft.com/office/powerpoint/2010/main" val="1843636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134" name="文本框 133"/>
          <p:cNvSpPr txBox="1"/>
          <p:nvPr/>
        </p:nvSpPr>
        <p:spPr>
          <a:xfrm>
            <a:off x="839416" y="1700808"/>
            <a:ext cx="5080661" cy="2862322"/>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266700"/>
            <a:endParaRPr lang="zh-CN" sz="2400" b="1" dirty="0">
              <a:ea typeface="宋体" panose="02010600030101010101" pitchFamily="2" charset="-122"/>
              <a:cs typeface="Times New Roman" panose="02020603050405020304" pitchFamily="18" charset="0"/>
            </a:endParaRPr>
          </a:p>
          <a:p>
            <a:pPr marL="0" indent="266700">
              <a:lnSpc>
                <a:spcPct val="130000"/>
              </a:lnSpc>
            </a:pPr>
            <a:r>
              <a:rPr lang="en-US" altLang="zh-CN" sz="2400" b="1" dirty="0">
                <a:latin typeface="+mn-ea"/>
                <a:cs typeface="Times New Roman" panose="02020603050405020304" pitchFamily="18" charset="0"/>
              </a:rPr>
              <a:t>    </a:t>
            </a:r>
            <a:r>
              <a:rPr lang="zh-CN" sz="2400" b="1" dirty="0">
                <a:latin typeface="+mn-ea"/>
                <a:cs typeface="Times New Roman" panose="02020603050405020304" pitchFamily="18" charset="0"/>
              </a:rPr>
              <a:t>1.调查客户信用</a:t>
            </a:r>
            <a:endParaRPr lang="zh-CN" sz="2400" b="1" dirty="0">
              <a:latin typeface="+mn-ea"/>
            </a:endParaRPr>
          </a:p>
          <a:p>
            <a:pPr marL="0" indent="266700">
              <a:lnSpc>
                <a:spcPct val="130000"/>
              </a:lnSpc>
            </a:pPr>
            <a:r>
              <a:rPr lang="en-US" altLang="zh-CN" sz="2400" b="1" dirty="0">
                <a:latin typeface="+mn-ea"/>
              </a:rPr>
              <a:t>    </a:t>
            </a:r>
            <a:r>
              <a:rPr lang="zh-CN" sz="2400" b="1" dirty="0">
                <a:latin typeface="+mn-ea"/>
              </a:rPr>
              <a:t>信用调查是指收集和整理反映客户信用状况有关资料的工作。信用调查是企业应收账款日常管理的基础，是正确评价客户信用的前提条件。</a:t>
            </a:r>
            <a:endParaRPr lang="zh-CN" altLang="en-US" sz="2400" b="1" dirty="0">
              <a:latin typeface="+mn-ea"/>
            </a:endParaRPr>
          </a:p>
        </p:txBody>
      </p:sp>
      <p:sp>
        <p:nvSpPr>
          <p:cNvPr id="3" name="文本框 2"/>
          <p:cNvSpPr txBox="1"/>
          <p:nvPr/>
        </p:nvSpPr>
        <p:spPr>
          <a:xfrm>
            <a:off x="6240016" y="1700808"/>
            <a:ext cx="5080661" cy="3783724"/>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266700"/>
            <a:r>
              <a:rPr lang="en-US" altLang="zh-CN" sz="2400" b="1" dirty="0">
                <a:latin typeface="+mn-ea"/>
                <a:cs typeface="Times New Roman" panose="02020603050405020304" pitchFamily="18" charset="0"/>
              </a:rPr>
              <a:t>    </a:t>
            </a:r>
            <a:r>
              <a:rPr lang="zh-CN" sz="2400" b="1" dirty="0">
                <a:latin typeface="+mn-ea"/>
                <a:cs typeface="Times New Roman" panose="02020603050405020304" pitchFamily="18" charset="0"/>
              </a:rPr>
              <a:t>2.评估客户信用</a:t>
            </a:r>
            <a:endParaRPr lang="zh-CN" sz="2400" b="1" dirty="0">
              <a:latin typeface="+mn-ea"/>
            </a:endParaRPr>
          </a:p>
          <a:p>
            <a:pPr marL="0" indent="266700"/>
            <a:r>
              <a:rPr lang="en-US" altLang="zh-CN" sz="2400" b="1" dirty="0">
                <a:latin typeface="+mn-ea"/>
              </a:rPr>
              <a:t>    </a:t>
            </a:r>
            <a:r>
              <a:rPr lang="zh-CN" sz="2400" b="1" dirty="0">
                <a:latin typeface="+mn-ea"/>
              </a:rPr>
              <a:t>收集好信用资料后，一般采用</a:t>
            </a:r>
            <a:r>
              <a:rPr lang="zh-CN" sz="2400" b="1" dirty="0">
                <a:latin typeface="+mn-ea"/>
                <a:cs typeface="Times New Roman" panose="02020603050405020304" pitchFamily="18" charset="0"/>
              </a:rPr>
              <a:t>“5C”系统对这些资料进行分析、评价，并对客户信用等级进行划分。一种是三类九等，即将企业的信用状况分为AAA、AA、A、BBB、BB、B、CCC、CC、C九等，其中AAA为信用最优等级，C为信用最低等级；另一种是三级制，即分为AAA、AA、A三个信用等级。</a:t>
            </a:r>
            <a:endParaRPr lang="zh-CN" altLang="en-US" sz="2400" b="1" dirty="0">
              <a:latin typeface="+mn-ea"/>
            </a:endParaRPr>
          </a:p>
        </p:txBody>
      </p:sp>
      <p:grpSp>
        <p:nvGrpSpPr>
          <p:cNvPr id="7" name="组合 6"/>
          <p:cNvGrpSpPr/>
          <p:nvPr/>
        </p:nvGrpSpPr>
        <p:grpSpPr>
          <a:xfrm>
            <a:off x="191344" y="78893"/>
            <a:ext cx="5040560" cy="1106246"/>
            <a:chOff x="1271464" y="2420888"/>
            <a:chExt cx="4392488" cy="1106246"/>
          </a:xfrm>
        </p:grpSpPr>
        <p:sp>
          <p:nvSpPr>
            <p:cNvPr id="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9" name="TextBox 8"/>
            <p:cNvSpPr txBox="1"/>
            <p:nvPr/>
          </p:nvSpPr>
          <p:spPr>
            <a:xfrm>
              <a:off x="1271464" y="2449916"/>
              <a:ext cx="4392487"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步骤二  应收账款日常管理</a:t>
              </a:r>
            </a:p>
          </p:txBody>
        </p:sp>
      </p:grpSp>
    </p:spTree>
    <p:extLst>
      <p:ext uri="{BB962C8B-B14F-4D97-AF65-F5344CB8AC3E}">
        <p14:creationId xmlns:p14="http://schemas.microsoft.com/office/powerpoint/2010/main" val="37826998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134" name="文本框 133"/>
          <p:cNvSpPr txBox="1"/>
          <p:nvPr/>
        </p:nvSpPr>
        <p:spPr>
          <a:xfrm>
            <a:off x="1225849" y="1052736"/>
            <a:ext cx="9982719" cy="532697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30000"/>
              </a:lnSpc>
            </a:pPr>
            <a:r>
              <a:rPr lang="en-US" altLang="zh-CN" sz="2400" dirty="0">
                <a:latin typeface="+mn-ea"/>
                <a:cs typeface="Times New Roman" panose="02020603050405020304" pitchFamily="18" charset="0"/>
              </a:rPr>
              <a:t>    </a:t>
            </a:r>
            <a:r>
              <a:rPr lang="zh-CN" sz="2400" dirty="0">
                <a:latin typeface="+mn-ea"/>
                <a:cs typeface="Times New Roman" panose="02020603050405020304" pitchFamily="18" charset="0"/>
              </a:rPr>
              <a:t>3.收账的日常管理</a:t>
            </a:r>
            <a:endParaRPr lang="zh-CN" sz="2400" dirty="0">
              <a:latin typeface="+mn-ea"/>
            </a:endParaRPr>
          </a:p>
          <a:p>
            <a:pPr marL="0" indent="266700">
              <a:lnSpc>
                <a:spcPct val="130000"/>
              </a:lnSpc>
            </a:pPr>
            <a:r>
              <a:rPr lang="en-US" altLang="zh-CN" sz="2400" dirty="0">
                <a:latin typeface="+mn-ea"/>
              </a:rPr>
              <a:t>    </a:t>
            </a:r>
            <a:r>
              <a:rPr lang="zh-CN" sz="2400" dirty="0">
                <a:latin typeface="+mn-ea"/>
              </a:rPr>
              <a:t>企业对客户的货款催收应遵循</a:t>
            </a:r>
            <a:r>
              <a:rPr lang="zh-CN" sz="2400" dirty="0">
                <a:latin typeface="+mn-ea"/>
                <a:cs typeface="Times New Roman" panose="02020603050405020304" pitchFamily="18" charset="0"/>
              </a:rPr>
              <a:t>“有理、有利、有节”。</a:t>
            </a:r>
          </a:p>
          <a:p>
            <a:pPr marL="0" indent="266700">
              <a:lnSpc>
                <a:spcPct val="130000"/>
              </a:lnSpc>
            </a:pPr>
            <a:r>
              <a:rPr lang="en-US" altLang="zh-CN" sz="2400" dirty="0">
                <a:latin typeface="+mn-ea"/>
                <a:cs typeface="Times New Roman" panose="02020603050405020304" pitchFamily="18" charset="0"/>
              </a:rPr>
              <a:t>    </a:t>
            </a:r>
            <a:r>
              <a:rPr lang="zh-CN" sz="2400" dirty="0">
                <a:latin typeface="+mn-ea"/>
                <a:cs typeface="Times New Roman" panose="02020603050405020304" pitchFamily="18" charset="0"/>
              </a:rPr>
              <a:t>对超过信用期限不长的客户宜采用电话、发送信函等方式“提醒”对方付款；</a:t>
            </a:r>
          </a:p>
          <a:p>
            <a:pPr marL="0" indent="266700">
              <a:lnSpc>
                <a:spcPct val="130000"/>
              </a:lnSpc>
            </a:pPr>
            <a:r>
              <a:rPr lang="en-US" altLang="zh-CN" sz="2400" dirty="0">
                <a:latin typeface="+mn-ea"/>
                <a:cs typeface="Times New Roman" panose="02020603050405020304" pitchFamily="18" charset="0"/>
              </a:rPr>
              <a:t>    </a:t>
            </a:r>
            <a:r>
              <a:rPr lang="zh-CN" sz="2400" dirty="0">
                <a:latin typeface="+mn-ea"/>
                <a:cs typeface="Times New Roman" panose="02020603050405020304" pitchFamily="18" charset="0"/>
              </a:rPr>
              <a:t>对久拖不还的客户，应具体调查分析欠款不还的原因，若客户真是无力归还，应与其进行沟通协商，寻求解决问题理想的办法，如进行债务重组等；</a:t>
            </a:r>
          </a:p>
          <a:p>
            <a:pPr marL="0" indent="266700">
              <a:lnSpc>
                <a:spcPct val="130000"/>
              </a:lnSpc>
            </a:pPr>
            <a:r>
              <a:rPr lang="en-US" altLang="zh-CN" sz="2400" dirty="0">
                <a:latin typeface="+mn-ea"/>
                <a:cs typeface="Times New Roman" panose="02020603050405020304" pitchFamily="18" charset="0"/>
              </a:rPr>
              <a:t>    </a:t>
            </a:r>
            <a:r>
              <a:rPr lang="zh-CN" sz="2400" dirty="0">
                <a:latin typeface="+mn-ea"/>
                <a:cs typeface="Times New Roman" panose="02020603050405020304" pitchFamily="18" charset="0"/>
              </a:rPr>
              <a:t>若客户蓄意抵赖、品质恶劣，则应加强催款力度，直至诉诸于法律，并将该客户从信用名单中删除。</a:t>
            </a:r>
          </a:p>
          <a:p>
            <a:pPr marL="0" indent="266700">
              <a:lnSpc>
                <a:spcPct val="130000"/>
              </a:lnSpc>
            </a:pPr>
            <a:r>
              <a:rPr lang="en-US" altLang="zh-CN" sz="2400" dirty="0">
                <a:latin typeface="+mn-ea"/>
              </a:rPr>
              <a:t>    </a:t>
            </a:r>
            <a:r>
              <a:rPr lang="zh-CN" sz="2400" dirty="0">
                <a:latin typeface="+mn-ea"/>
              </a:rPr>
              <a:t>企业对拖欠的应收账款，采用一定方式进行催收并付出一定的代价，即为收账费用。收账费用的增加会减少坏账成本的发生。</a:t>
            </a:r>
            <a:endParaRPr lang="zh-CN" altLang="en-US" sz="2400" dirty="0">
              <a:latin typeface="+mn-ea"/>
            </a:endParaRPr>
          </a:p>
        </p:txBody>
      </p:sp>
      <p:grpSp>
        <p:nvGrpSpPr>
          <p:cNvPr id="6" name="组合 5">
            <a:extLst>
              <a:ext uri="{FF2B5EF4-FFF2-40B4-BE49-F238E27FC236}">
                <a16:creationId xmlns:a16="http://schemas.microsoft.com/office/drawing/2014/main" id="{CF264AE6-8C9D-437F-81D3-89995B79446B}"/>
              </a:ext>
            </a:extLst>
          </p:cNvPr>
          <p:cNvGrpSpPr/>
          <p:nvPr/>
        </p:nvGrpSpPr>
        <p:grpSpPr>
          <a:xfrm>
            <a:off x="191344" y="78893"/>
            <a:ext cx="5040560" cy="1106246"/>
            <a:chOff x="1271464" y="2420888"/>
            <a:chExt cx="4392488" cy="1106246"/>
          </a:xfrm>
        </p:grpSpPr>
        <p:sp>
          <p:nvSpPr>
            <p:cNvPr id="7" name="矩形 2">
              <a:extLst>
                <a:ext uri="{FF2B5EF4-FFF2-40B4-BE49-F238E27FC236}">
                  <a16:creationId xmlns:a16="http://schemas.microsoft.com/office/drawing/2014/main" id="{E57CC932-F1D2-4AEA-B9AC-C236CDE03562}"/>
                </a:ext>
              </a:extLst>
            </p:cNvPr>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8">
              <a:extLst>
                <a:ext uri="{FF2B5EF4-FFF2-40B4-BE49-F238E27FC236}">
                  <a16:creationId xmlns:a16="http://schemas.microsoft.com/office/drawing/2014/main" id="{FF538178-A44D-48B7-825F-310508487A35}"/>
                </a:ext>
              </a:extLst>
            </p:cNvPr>
            <p:cNvSpPr txBox="1"/>
            <p:nvPr/>
          </p:nvSpPr>
          <p:spPr>
            <a:xfrm>
              <a:off x="1271464" y="2449916"/>
              <a:ext cx="4392487" cy="1077218"/>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步骤二  应收账款日常管理</a:t>
              </a:r>
            </a:p>
          </p:txBody>
        </p:sp>
      </p:grpSp>
    </p:spTree>
    <p:extLst>
      <p:ext uri="{BB962C8B-B14F-4D97-AF65-F5344CB8AC3E}">
        <p14:creationId xmlns:p14="http://schemas.microsoft.com/office/powerpoint/2010/main" val="2611788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2" name="文本框 1"/>
          <p:cNvSpPr txBox="1"/>
          <p:nvPr/>
        </p:nvSpPr>
        <p:spPr>
          <a:xfrm>
            <a:off x="2999656" y="2310232"/>
            <a:ext cx="5080661" cy="398688"/>
          </a:xfrm>
          <a:prstGeom prst="rect">
            <a:avLst/>
          </a:prstGeom>
          <a:noFill/>
          <a:ln w="9525">
            <a:noFill/>
          </a:ln>
        </p:spPr>
        <p:txBody>
          <a:bodyPr>
            <a:spAutoFit/>
          </a:bodyPr>
          <a:lstStyle/>
          <a:p>
            <a:pPr marL="0" indent="1714500"/>
            <a:r>
              <a:rPr lang="en-US" sz="2000" b="1" dirty="0">
                <a:solidFill>
                  <a:srgbClr val="C00000"/>
                </a:solidFill>
                <a:latin typeface="宋体" panose="02010600030101010101" pitchFamily="2" charset="-122"/>
                <a:ea typeface="宋体" panose="02010600030101010101" pitchFamily="2" charset="-122"/>
              </a:rPr>
              <a:t> </a:t>
            </a:r>
            <a:r>
              <a:rPr lang="zh-CN" sz="2000" b="1" dirty="0">
                <a:latin typeface="+mn-ea"/>
                <a:ea typeface="+mn-ea"/>
              </a:rPr>
              <a:t>应收账款相关资料汇总表</a:t>
            </a:r>
            <a:endParaRPr lang="zh-CN" altLang="en-US" sz="2000" b="1" dirty="0">
              <a:latin typeface="+mn-ea"/>
              <a:ea typeface="+mn-ea"/>
            </a:endParaRPr>
          </a:p>
        </p:txBody>
      </p:sp>
      <p:graphicFrame>
        <p:nvGraphicFramePr>
          <p:cNvPr id="3" name="表格 2"/>
          <p:cNvGraphicFramePr/>
          <p:nvPr>
            <p:custDataLst>
              <p:tags r:id="rId1"/>
            </p:custDataLst>
            <p:extLst>
              <p:ext uri="{D42A27DB-BD31-4B8C-83A1-F6EECF244321}">
                <p14:modId xmlns:p14="http://schemas.microsoft.com/office/powerpoint/2010/main" val="1629783188"/>
              </p:ext>
            </p:extLst>
          </p:nvPr>
        </p:nvGraphicFramePr>
        <p:xfrm>
          <a:off x="1244650" y="2872654"/>
          <a:ext cx="9727561" cy="3004618"/>
        </p:xfrm>
        <a:graphic>
          <a:graphicData uri="http://schemas.openxmlformats.org/drawingml/2006/table">
            <a:tbl>
              <a:tblPr firstRow="1" bandRow="1">
                <a:tableStyleId>{5940675A-B579-460E-94D1-54222C63F5DA}</a:tableStyleId>
              </a:tblPr>
              <a:tblGrid>
                <a:gridCol w="3987254">
                  <a:extLst>
                    <a:ext uri="{9D8B030D-6E8A-4147-A177-3AD203B41FA5}">
                      <a16:colId xmlns:a16="http://schemas.microsoft.com/office/drawing/2014/main" val="20000"/>
                    </a:ext>
                  </a:extLst>
                </a:gridCol>
                <a:gridCol w="2880320">
                  <a:extLst>
                    <a:ext uri="{9D8B030D-6E8A-4147-A177-3AD203B41FA5}">
                      <a16:colId xmlns:a16="http://schemas.microsoft.com/office/drawing/2014/main" val="20001"/>
                    </a:ext>
                  </a:extLst>
                </a:gridCol>
                <a:gridCol w="2859987">
                  <a:extLst>
                    <a:ext uri="{9D8B030D-6E8A-4147-A177-3AD203B41FA5}">
                      <a16:colId xmlns:a16="http://schemas.microsoft.com/office/drawing/2014/main" val="20002"/>
                    </a:ext>
                  </a:extLst>
                </a:gridCol>
              </a:tblGrid>
              <a:tr h="323653">
                <a:tc>
                  <a:txBody>
                    <a:bodyPr/>
                    <a:lstStyle/>
                    <a:p>
                      <a:pPr indent="0" algn="ctr">
                        <a:buNone/>
                      </a:pPr>
                      <a:r>
                        <a:rPr lang="en-US" sz="2000" b="1" dirty="0" err="1">
                          <a:latin typeface="+mn-ea"/>
                          <a:ea typeface="+mn-ea"/>
                          <a:cs typeface="宋体" panose="02010600030101010101" pitchFamily="2" charset="-122"/>
                        </a:rPr>
                        <a:t>信用期</a:t>
                      </a:r>
                      <a:r>
                        <a:rPr lang="en-US" sz="2000" b="1" dirty="0">
                          <a:latin typeface="+mn-ea"/>
                          <a:ea typeface="+mn-ea"/>
                          <a:cs typeface="宋体" panose="02010600030101010101" pitchFamily="2" charset="-122"/>
                        </a:rPr>
                        <a:t>   </a:t>
                      </a:r>
                      <a:r>
                        <a:rPr lang="en-US" sz="2000" b="1" dirty="0" err="1">
                          <a:latin typeface="+mn-ea"/>
                          <a:ea typeface="+mn-ea"/>
                          <a:cs typeface="宋体" panose="02010600030101010101" pitchFamily="2" charset="-122"/>
                        </a:rPr>
                        <a:t>项目</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latin typeface="+mn-ea"/>
                          <a:ea typeface="+mn-ea"/>
                          <a:cs typeface="宋体" panose="02010600030101010101" pitchFamily="2" charset="-122"/>
                        </a:rPr>
                        <a:t>30天</a:t>
                      </a:r>
                      <a:endParaRPr lang="en-US" altLang="en-US" sz="20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latin typeface="+mn-ea"/>
                          <a:ea typeface="+mn-ea"/>
                          <a:cs typeface="宋体" panose="02010600030101010101" pitchFamily="2" charset="-122"/>
                        </a:rPr>
                        <a:t>60天</a:t>
                      </a:r>
                      <a:endParaRPr lang="en-US" altLang="en-US" sz="20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89366">
                <a:tc>
                  <a:txBody>
                    <a:bodyPr/>
                    <a:lstStyle/>
                    <a:p>
                      <a:pPr indent="0" algn="ctr">
                        <a:buNone/>
                      </a:pPr>
                      <a:r>
                        <a:rPr lang="en-US" sz="2000" b="1" dirty="0" err="1">
                          <a:latin typeface="+mn-ea"/>
                          <a:ea typeface="+mn-ea"/>
                          <a:cs typeface="宋体" panose="02010600030101010101" pitchFamily="2" charset="-122"/>
                        </a:rPr>
                        <a:t>销售量（件</a:t>
                      </a:r>
                      <a:r>
                        <a:rPr lang="en-US" sz="2000" b="1" dirty="0">
                          <a:latin typeface="+mn-ea"/>
                          <a:ea typeface="+mn-ea"/>
                          <a:cs typeface="宋体" panose="02010600030101010101" pitchFamily="2" charset="-122"/>
                        </a:rPr>
                        <a:t>）</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latin typeface="+mn-ea"/>
                          <a:ea typeface="+mn-ea"/>
                          <a:cs typeface="宋体" panose="02010600030101010101" pitchFamily="2" charset="-122"/>
                        </a:rPr>
                        <a:t>9 600</a:t>
                      </a:r>
                      <a:endParaRPr lang="en-US" altLang="en-US" sz="20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latin typeface="+mn-ea"/>
                          <a:ea typeface="+mn-ea"/>
                          <a:cs typeface="宋体" panose="02010600030101010101" pitchFamily="2" charset="-122"/>
                        </a:rPr>
                        <a:t>12 000</a:t>
                      </a:r>
                      <a:endParaRPr lang="en-US" altLang="en-US" sz="20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93408">
                <a:tc>
                  <a:txBody>
                    <a:bodyPr/>
                    <a:lstStyle/>
                    <a:p>
                      <a:pPr indent="0" algn="ctr">
                        <a:buNone/>
                      </a:pPr>
                      <a:r>
                        <a:rPr lang="en-US" sz="2000" b="1" dirty="0" err="1">
                          <a:latin typeface="+mn-ea"/>
                          <a:ea typeface="+mn-ea"/>
                          <a:cs typeface="宋体" panose="02010600030101010101" pitchFamily="2" charset="-122"/>
                        </a:rPr>
                        <a:t>销售额（元</a:t>
                      </a:r>
                      <a:r>
                        <a:rPr lang="en-US" sz="2000" b="1" dirty="0">
                          <a:latin typeface="+mn-ea"/>
                          <a:ea typeface="+mn-ea"/>
                          <a:cs typeface="宋体" panose="02010600030101010101" pitchFamily="2" charset="-122"/>
                        </a:rPr>
                        <a:t>）（单价50元）</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dirty="0">
                          <a:latin typeface="+mn-ea"/>
                          <a:ea typeface="+mn-ea"/>
                          <a:cs typeface="宋体" panose="02010600030101010101" pitchFamily="2" charset="-122"/>
                        </a:rPr>
                        <a:t>480 000</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latin typeface="+mn-ea"/>
                          <a:ea typeface="+mn-ea"/>
                          <a:cs typeface="宋体" panose="02010600030101010101" pitchFamily="2" charset="-122"/>
                        </a:rPr>
                        <a:t>600 000</a:t>
                      </a:r>
                      <a:endParaRPr lang="en-US" altLang="en-US" sz="20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89366">
                <a:tc>
                  <a:txBody>
                    <a:bodyPr/>
                    <a:lstStyle/>
                    <a:p>
                      <a:pPr indent="0" algn="ctr">
                        <a:buNone/>
                      </a:pPr>
                      <a:r>
                        <a:rPr lang="en-US" sz="2000" b="1" dirty="0">
                          <a:latin typeface="+mn-ea"/>
                          <a:ea typeface="+mn-ea"/>
                          <a:cs typeface="宋体" panose="02010600030101010101" pitchFamily="2" charset="-122"/>
                        </a:rPr>
                        <a:t>变动成本（每件40元）</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dirty="0">
                          <a:latin typeface="+mn-ea"/>
                          <a:ea typeface="+mn-ea"/>
                          <a:cs typeface="宋体" panose="02010600030101010101" pitchFamily="2" charset="-122"/>
                        </a:rPr>
                        <a:t>384 000</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latin typeface="+mn-ea"/>
                          <a:ea typeface="+mn-ea"/>
                          <a:cs typeface="宋体" panose="02010600030101010101" pitchFamily="2" charset="-122"/>
                        </a:rPr>
                        <a:t>480 000</a:t>
                      </a:r>
                      <a:endParaRPr lang="en-US" altLang="en-US" sz="20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9366">
                <a:tc>
                  <a:txBody>
                    <a:bodyPr/>
                    <a:lstStyle/>
                    <a:p>
                      <a:pPr indent="0" algn="ctr">
                        <a:buNone/>
                      </a:pPr>
                      <a:r>
                        <a:rPr lang="en-US" sz="2000" b="1" dirty="0" err="1">
                          <a:latin typeface="+mn-ea"/>
                          <a:ea typeface="+mn-ea"/>
                          <a:cs typeface="宋体" panose="02010600030101010101" pitchFamily="2" charset="-122"/>
                        </a:rPr>
                        <a:t>边际贡献总额</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dirty="0">
                          <a:latin typeface="+mn-ea"/>
                          <a:ea typeface="+mn-ea"/>
                          <a:cs typeface="宋体" panose="02010600030101010101" pitchFamily="2" charset="-122"/>
                        </a:rPr>
                        <a:t>96 000</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latin typeface="+mn-ea"/>
                          <a:ea typeface="+mn-ea"/>
                          <a:cs typeface="宋体" panose="02010600030101010101" pitchFamily="2" charset="-122"/>
                        </a:rPr>
                        <a:t>120 000</a:t>
                      </a:r>
                      <a:endParaRPr lang="en-US" altLang="en-US" sz="20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89366">
                <a:tc>
                  <a:txBody>
                    <a:bodyPr/>
                    <a:lstStyle/>
                    <a:p>
                      <a:pPr indent="0" algn="ctr">
                        <a:buNone/>
                      </a:pPr>
                      <a:r>
                        <a:rPr lang="en-US" sz="2000" b="1" dirty="0" err="1">
                          <a:latin typeface="+mn-ea"/>
                          <a:ea typeface="+mn-ea"/>
                          <a:cs typeface="宋体" panose="02010600030101010101" pitchFamily="2" charset="-122"/>
                        </a:rPr>
                        <a:t>固定成本（元</a:t>
                      </a:r>
                      <a:r>
                        <a:rPr lang="en-US" sz="2000" b="1" dirty="0">
                          <a:latin typeface="+mn-ea"/>
                          <a:ea typeface="+mn-ea"/>
                          <a:cs typeface="宋体" panose="02010600030101010101" pitchFamily="2" charset="-122"/>
                        </a:rPr>
                        <a:t>）</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dirty="0">
                          <a:latin typeface="+mn-ea"/>
                          <a:ea typeface="+mn-ea"/>
                          <a:cs typeface="宋体" panose="02010600030101010101" pitchFamily="2" charset="-122"/>
                        </a:rPr>
                        <a:t>50 000</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dirty="0">
                          <a:latin typeface="+mn-ea"/>
                          <a:ea typeface="+mn-ea"/>
                          <a:cs typeface="宋体" panose="02010600030101010101" pitchFamily="2" charset="-122"/>
                        </a:rPr>
                        <a:t>50 000</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89366">
                <a:tc>
                  <a:txBody>
                    <a:bodyPr/>
                    <a:lstStyle/>
                    <a:p>
                      <a:pPr indent="0" algn="ctr">
                        <a:buNone/>
                      </a:pPr>
                      <a:r>
                        <a:rPr lang="en-US" sz="2000" b="1" dirty="0" err="1">
                          <a:latin typeface="+mn-ea"/>
                          <a:ea typeface="+mn-ea"/>
                          <a:cs typeface="宋体" panose="02010600030101010101" pitchFamily="2" charset="-122"/>
                        </a:rPr>
                        <a:t>收益（元</a:t>
                      </a:r>
                      <a:r>
                        <a:rPr lang="en-US" sz="2000" b="1" dirty="0">
                          <a:latin typeface="+mn-ea"/>
                          <a:ea typeface="+mn-ea"/>
                          <a:cs typeface="宋体" panose="02010600030101010101" pitchFamily="2" charset="-122"/>
                        </a:rPr>
                        <a:t>）</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latin typeface="+mn-ea"/>
                          <a:ea typeface="+mn-ea"/>
                          <a:cs typeface="宋体" panose="02010600030101010101" pitchFamily="2" charset="-122"/>
                        </a:rPr>
                        <a:t>46 000</a:t>
                      </a:r>
                      <a:endParaRPr lang="en-US" altLang="en-US" sz="20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dirty="0">
                          <a:latin typeface="+mn-ea"/>
                          <a:ea typeface="+mn-ea"/>
                          <a:cs typeface="宋体" panose="02010600030101010101" pitchFamily="2" charset="-122"/>
                        </a:rPr>
                        <a:t>70 000</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64976">
                <a:tc>
                  <a:txBody>
                    <a:bodyPr/>
                    <a:lstStyle/>
                    <a:p>
                      <a:pPr indent="0" algn="ctr">
                        <a:buNone/>
                      </a:pPr>
                      <a:r>
                        <a:rPr lang="en-US" sz="2000" b="1" dirty="0" err="1">
                          <a:latin typeface="+mn-ea"/>
                          <a:ea typeface="+mn-ea"/>
                          <a:cs typeface="宋体" panose="02010600030101010101" pitchFamily="2" charset="-122"/>
                        </a:rPr>
                        <a:t>可能发生的坏账损失（元</a:t>
                      </a:r>
                      <a:r>
                        <a:rPr lang="en-US" sz="2000" b="1" dirty="0">
                          <a:latin typeface="+mn-ea"/>
                          <a:ea typeface="+mn-ea"/>
                          <a:cs typeface="宋体" panose="02010600030101010101" pitchFamily="2" charset="-122"/>
                        </a:rPr>
                        <a:t>）</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latin typeface="+mn-ea"/>
                          <a:ea typeface="+mn-ea"/>
                          <a:cs typeface="宋体" panose="02010600030101010101" pitchFamily="2" charset="-122"/>
                        </a:rPr>
                        <a:t>5 000</a:t>
                      </a:r>
                      <a:endParaRPr lang="en-US" altLang="en-US" sz="20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dirty="0">
                          <a:latin typeface="+mn-ea"/>
                          <a:ea typeface="+mn-ea"/>
                          <a:cs typeface="宋体" panose="02010600030101010101" pitchFamily="2" charset="-122"/>
                        </a:rPr>
                        <a:t>7 000</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98581">
                <a:tc>
                  <a:txBody>
                    <a:bodyPr/>
                    <a:lstStyle/>
                    <a:p>
                      <a:pPr indent="0" algn="ctr">
                        <a:buNone/>
                      </a:pPr>
                      <a:r>
                        <a:rPr lang="en-US" sz="2000" b="1" dirty="0" err="1">
                          <a:latin typeface="+mn-ea"/>
                          <a:ea typeface="+mn-ea"/>
                          <a:cs typeface="宋体" panose="02010600030101010101" pitchFamily="2" charset="-122"/>
                        </a:rPr>
                        <a:t>可能发生的收账费用（元</a:t>
                      </a:r>
                      <a:r>
                        <a:rPr lang="en-US" sz="2000" b="1" dirty="0">
                          <a:latin typeface="+mn-ea"/>
                          <a:ea typeface="+mn-ea"/>
                          <a:cs typeface="宋体" panose="02010600030101010101" pitchFamily="2" charset="-122"/>
                        </a:rPr>
                        <a:t>）</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a:latin typeface="+mn-ea"/>
                          <a:ea typeface="+mn-ea"/>
                          <a:cs typeface="宋体" panose="02010600030101010101" pitchFamily="2" charset="-122"/>
                        </a:rPr>
                        <a:t>5 000</a:t>
                      </a:r>
                      <a:endParaRPr lang="en-US" altLang="en-US" sz="20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1" dirty="0">
                          <a:latin typeface="+mn-ea"/>
                          <a:ea typeface="+mn-ea"/>
                          <a:cs typeface="宋体" panose="02010600030101010101" pitchFamily="2" charset="-122"/>
                        </a:rPr>
                        <a:t>8 000</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
        <p:nvSpPr>
          <p:cNvPr id="4" name="文本框 3"/>
          <p:cNvSpPr txBox="1"/>
          <p:nvPr/>
        </p:nvSpPr>
        <p:spPr>
          <a:xfrm>
            <a:off x="1159030" y="5993068"/>
            <a:ext cx="10057804" cy="460268"/>
          </a:xfrm>
          <a:prstGeom prst="rect">
            <a:avLst/>
          </a:prstGeom>
          <a:noFill/>
          <a:ln w="9525">
            <a:noFill/>
          </a:ln>
        </p:spPr>
        <p:txBody>
          <a:bodyPr wrap="square">
            <a:spAutoFit/>
          </a:bodyPr>
          <a:lstStyle/>
          <a:p>
            <a:pPr marL="0" indent="231775"/>
            <a:r>
              <a:rPr lang="zh-CN" sz="2400" b="1" dirty="0">
                <a:latin typeface="+mn-ea"/>
                <a:ea typeface="+mn-ea"/>
              </a:rPr>
              <a:t>请问：该公司是否延长赊销期，用以提高销售量扩大市场占有份额？</a:t>
            </a:r>
            <a:endParaRPr lang="zh-CN" altLang="en-US" sz="2400" b="1" dirty="0">
              <a:latin typeface="+mn-ea"/>
              <a:ea typeface="+mn-ea"/>
            </a:endParaRPr>
          </a:p>
        </p:txBody>
      </p:sp>
      <p:grpSp>
        <p:nvGrpSpPr>
          <p:cNvPr id="10" name="组合 9"/>
          <p:cNvGrpSpPr/>
          <p:nvPr/>
        </p:nvGrpSpPr>
        <p:grpSpPr>
          <a:xfrm>
            <a:off x="191344" y="44624"/>
            <a:ext cx="4680520" cy="619044"/>
            <a:chOff x="1271464" y="2386619"/>
            <a:chExt cx="4392488" cy="619044"/>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386619"/>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设计应收账款管理方案</a:t>
              </a:r>
            </a:p>
          </p:txBody>
        </p:sp>
      </p:grpSp>
      <p:sp>
        <p:nvSpPr>
          <p:cNvPr id="13" name="文本框 1"/>
          <p:cNvSpPr txBox="1"/>
          <p:nvPr/>
        </p:nvSpPr>
        <p:spPr>
          <a:xfrm>
            <a:off x="983429" y="809024"/>
            <a:ext cx="10409005" cy="156966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20000"/>
              </a:lnSpc>
            </a:pPr>
            <a:r>
              <a:rPr lang="zh-CN" sz="2000" dirty="0">
                <a:solidFill>
                  <a:schemeClr val="tx2"/>
                </a:solidFill>
                <a:latin typeface="+mn-ea"/>
              </a:rPr>
              <a:t>任务描述</a:t>
            </a:r>
          </a:p>
          <a:p>
            <a:pPr marL="0" indent="0">
              <a:lnSpc>
                <a:spcPct val="120000"/>
              </a:lnSpc>
            </a:pPr>
            <a:r>
              <a:rPr lang="zh-CN" altLang="en-US" sz="2000" dirty="0">
                <a:latin typeface="+mn-ea"/>
              </a:rPr>
              <a:t>       威盛公司生产的产品目前销量在当地市场份额占比较少，经公司领导研究将目前</a:t>
            </a:r>
            <a:r>
              <a:rPr lang="en-US" altLang="zh-CN" sz="2000" dirty="0">
                <a:latin typeface="+mn-ea"/>
              </a:rPr>
              <a:t>30</a:t>
            </a:r>
            <a:r>
              <a:rPr lang="zh-CN" altLang="en-US" sz="2000" dirty="0">
                <a:latin typeface="+mn-ea"/>
              </a:rPr>
              <a:t>天的赊销期提升至</a:t>
            </a:r>
            <a:r>
              <a:rPr lang="en-US" altLang="zh-CN" sz="2000" dirty="0">
                <a:latin typeface="+mn-ea"/>
              </a:rPr>
              <a:t>60</a:t>
            </a:r>
            <a:r>
              <a:rPr lang="zh-CN" altLang="en-US" sz="2000" dirty="0">
                <a:latin typeface="+mn-ea"/>
              </a:rPr>
              <a:t>天以扩大销售提升市场占有份额。该公司要求的最低报酬率为</a:t>
            </a:r>
            <a:r>
              <a:rPr lang="en-US" altLang="zh-CN" sz="2000" dirty="0">
                <a:latin typeface="+mn-ea"/>
              </a:rPr>
              <a:t>10%</a:t>
            </a:r>
            <a:r>
              <a:rPr lang="zh-CN" altLang="en-US" sz="2000" dirty="0">
                <a:latin typeface="+mn-ea"/>
              </a:rPr>
              <a:t>，其他有关资料如下： </a:t>
            </a:r>
          </a:p>
        </p:txBody>
      </p:sp>
    </p:spTree>
    <p:extLst>
      <p:ext uri="{BB962C8B-B14F-4D97-AF65-F5344CB8AC3E}">
        <p14:creationId xmlns:p14="http://schemas.microsoft.com/office/powerpoint/2010/main" val="2918349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2" name="文本框 1"/>
          <p:cNvSpPr txBox="1"/>
          <p:nvPr/>
        </p:nvSpPr>
        <p:spPr>
          <a:xfrm>
            <a:off x="1127448" y="1484784"/>
            <a:ext cx="10182541" cy="452431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50000"/>
              </a:lnSpc>
            </a:pPr>
            <a:r>
              <a:rPr lang="zh-CN" sz="2400" dirty="0">
                <a:solidFill>
                  <a:schemeClr val="tx2"/>
                </a:solidFill>
                <a:latin typeface="+mn-ea"/>
              </a:rPr>
              <a:t>应收账款：</a:t>
            </a:r>
          </a:p>
          <a:p>
            <a:pPr marL="0" indent="266700">
              <a:lnSpc>
                <a:spcPct val="150000"/>
              </a:lnSpc>
            </a:pPr>
            <a:r>
              <a:rPr lang="zh-CN" sz="2400" dirty="0">
                <a:solidFill>
                  <a:srgbClr val="000000"/>
                </a:solidFill>
                <a:latin typeface="+mn-ea"/>
              </a:rPr>
              <a:t>企业在对外赊销产品、材料、供应劳务等而应向购货方或接受劳务单位收取的款项。应收账款在企业发挥着越来越大的作用：</a:t>
            </a:r>
          </a:p>
          <a:p>
            <a:pPr marL="0" indent="266700">
              <a:lnSpc>
                <a:spcPct val="150000"/>
              </a:lnSpc>
            </a:pPr>
            <a:r>
              <a:rPr lang="zh-CN" sz="2400" dirty="0">
                <a:solidFill>
                  <a:srgbClr val="000000"/>
                </a:solidFill>
                <a:latin typeface="+mn-ea"/>
              </a:rPr>
              <a:t>一是扩大销售，提高销售额增加利润；</a:t>
            </a:r>
          </a:p>
          <a:p>
            <a:pPr marL="0" indent="266700">
              <a:lnSpc>
                <a:spcPct val="150000"/>
              </a:lnSpc>
            </a:pPr>
            <a:r>
              <a:rPr lang="zh-CN" sz="2400" dirty="0">
                <a:solidFill>
                  <a:srgbClr val="000000"/>
                </a:solidFill>
                <a:latin typeface="+mn-ea"/>
              </a:rPr>
              <a:t>二是销售存货增加从而降低库存，减少存货的积压和库存资金占用额，加快存货的周转；</a:t>
            </a:r>
          </a:p>
          <a:p>
            <a:pPr marL="0" indent="266700">
              <a:lnSpc>
                <a:spcPct val="150000"/>
              </a:lnSpc>
            </a:pPr>
            <a:r>
              <a:rPr lang="zh-CN" sz="2400" dirty="0">
                <a:solidFill>
                  <a:srgbClr val="000000"/>
                </a:solidFill>
                <a:latin typeface="+mn-ea"/>
              </a:rPr>
              <a:t>三是赊销除了向客户提供产品，还可以向其提供一笔在一定期限内无偿使用的资金。</a:t>
            </a:r>
            <a:endParaRPr lang="zh-CN" altLang="en-US" sz="2400" dirty="0">
              <a:solidFill>
                <a:srgbClr val="000000"/>
              </a:solidFill>
              <a:latin typeface="+mn-ea"/>
            </a:endParaRPr>
          </a:p>
        </p:txBody>
      </p:sp>
      <p:grpSp>
        <p:nvGrpSpPr>
          <p:cNvPr id="6" name="组合 5"/>
          <p:cNvGrpSpPr/>
          <p:nvPr/>
        </p:nvGrpSpPr>
        <p:grpSpPr>
          <a:xfrm>
            <a:off x="191344" y="78893"/>
            <a:ext cx="4680520" cy="613803"/>
            <a:chOff x="1271464" y="2420888"/>
            <a:chExt cx="4392488" cy="613803"/>
          </a:xfrm>
        </p:grpSpPr>
        <p:sp>
          <p:nvSpPr>
            <p:cNvPr id="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7"/>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  设计管理方案</a:t>
              </a:r>
            </a:p>
          </p:txBody>
        </p:sp>
      </p:grpSp>
    </p:spTree>
    <p:extLst>
      <p:ext uri="{BB962C8B-B14F-4D97-AF65-F5344CB8AC3E}">
        <p14:creationId xmlns:p14="http://schemas.microsoft.com/office/powerpoint/2010/main" val="4157942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grpSp>
        <p:nvGrpSpPr>
          <p:cNvPr id="9" name="组合 8"/>
          <p:cNvGrpSpPr/>
          <p:nvPr/>
        </p:nvGrpSpPr>
        <p:grpSpPr>
          <a:xfrm>
            <a:off x="191344" y="78893"/>
            <a:ext cx="4680520" cy="613803"/>
            <a:chOff x="1271464" y="2420888"/>
            <a:chExt cx="439248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  设计管理方案</a:t>
              </a:r>
            </a:p>
          </p:txBody>
        </p:sp>
      </p:grpSp>
      <p:sp>
        <p:nvSpPr>
          <p:cNvPr id="1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13" name="文本框 4"/>
          <p:cNvSpPr txBox="1"/>
          <p:nvPr/>
        </p:nvSpPr>
        <p:spPr>
          <a:xfrm>
            <a:off x="3607228" y="1541345"/>
            <a:ext cx="5080661" cy="461665"/>
          </a:xfrm>
          <a:prstGeom prst="rect">
            <a:avLst/>
          </a:prstGeom>
          <a:noFill/>
          <a:ln w="9525">
            <a:noFill/>
          </a:ln>
        </p:spPr>
        <p:txBody>
          <a:bodyPr>
            <a:spAutoFit/>
          </a:bodyPr>
          <a:lstStyle/>
          <a:p>
            <a:pPr marL="0" indent="228600" algn="ctr"/>
            <a:r>
              <a:rPr lang="en-US" altLang="zh-CN" sz="2400" b="1" dirty="0">
                <a:latin typeface="+mn-ea"/>
                <a:ea typeface="+mn-ea"/>
                <a:cs typeface="Times New Roman" panose="02020603050405020304" pitchFamily="18" charset="0"/>
              </a:rPr>
              <a:t>1.</a:t>
            </a:r>
            <a:r>
              <a:rPr lang="zh-CN" altLang="en-US" sz="2400" b="1" dirty="0">
                <a:latin typeface="+mn-ea"/>
                <a:ea typeface="+mn-ea"/>
                <a:cs typeface="Times New Roman" panose="02020603050405020304" pitchFamily="18" charset="0"/>
              </a:rPr>
              <a:t>应收账款的成本</a:t>
            </a:r>
          </a:p>
        </p:txBody>
      </p:sp>
      <p:sp>
        <p:nvSpPr>
          <p:cNvPr id="14" name="出自【趣你的PPT】(微信:qunideppt)：最优质的PPT资源库"/>
          <p:cNvSpPr>
            <a:spLocks noChangeAspect="1" noEditPoints="1"/>
          </p:cNvSpPr>
          <p:nvPr/>
        </p:nvSpPr>
        <p:spPr bwMode="auto">
          <a:xfrm>
            <a:off x="3897546" y="3752872"/>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grpSp>
        <p:nvGrpSpPr>
          <p:cNvPr id="15" name="Group 2"/>
          <p:cNvGrpSpPr>
            <a:grpSpLocks/>
          </p:cNvGrpSpPr>
          <p:nvPr/>
        </p:nvGrpSpPr>
        <p:grpSpPr bwMode="auto">
          <a:xfrm>
            <a:off x="1533300" y="2351554"/>
            <a:ext cx="3354510" cy="3525717"/>
            <a:chOff x="0" y="0"/>
            <a:chExt cx="4374185" cy="3279033"/>
          </a:xfrm>
        </p:grpSpPr>
        <p:grpSp>
          <p:nvGrpSpPr>
            <p:cNvPr id="16" name="Group 3"/>
            <p:cNvGrpSpPr>
              <a:grpSpLocks/>
            </p:cNvGrpSpPr>
            <p:nvPr/>
          </p:nvGrpSpPr>
          <p:grpSpPr bwMode="auto">
            <a:xfrm>
              <a:off x="0" y="14264"/>
              <a:ext cx="4374185" cy="196192"/>
              <a:chOff x="0" y="0"/>
              <a:chExt cx="8747448" cy="182261"/>
            </a:xfrm>
          </p:grpSpPr>
          <p:pic>
            <p:nvPicPr>
              <p:cNvPr id="23" name="Picture 3"/>
              <p:cNvPicPr>
                <a:picLocks noChangeAspect="1" noChangeArrowheads="1"/>
              </p:cNvPicPr>
              <p:nvPr/>
            </p:nvPicPr>
            <p:blipFill>
              <a:blip r:embed="rId2">
                <a:extLst>
                  <a:ext uri="{28A0092B-C50C-407E-A947-70E740481C1C}">
                    <a14:useLocalDpi xmlns:a14="http://schemas.microsoft.com/office/drawing/2010/main" val="0"/>
                  </a:ext>
                </a:extLst>
              </a:blip>
              <a:srcRect l="2766" r="7204" b="57678"/>
              <a:stretch>
                <a:fillRect/>
              </a:stretch>
            </p:blipFill>
            <p:spPr bwMode="auto">
              <a:xfrm>
                <a:off x="0" y="0"/>
                <a:ext cx="8747448" cy="16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24" name="矩形 47"/>
              <p:cNvSpPr>
                <a:spLocks noChangeArrowheads="1"/>
              </p:cNvSpPr>
              <p:nvPr/>
            </p:nvSpPr>
            <p:spPr bwMode="auto">
              <a:xfrm>
                <a:off x="611560" y="164261"/>
                <a:ext cx="7477053" cy="18000"/>
              </a:xfrm>
              <a:prstGeom prst="rect">
                <a:avLst/>
              </a:prstGeom>
              <a:gradFill rotWithShape="1">
                <a:gsLst>
                  <a:gs pos="0">
                    <a:srgbClr val="CFE8CC"/>
                  </a:gs>
                  <a:gs pos="1999">
                    <a:srgbClr val="CFE8CC"/>
                  </a:gs>
                  <a:gs pos="49628">
                    <a:srgbClr val="262626"/>
                  </a:gs>
                  <a:gs pos="100000">
                    <a:srgbClr val="CFE8CC"/>
                  </a:gs>
                </a:gsLst>
                <a:lin ang="108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grpSp>
        <p:sp>
          <p:nvSpPr>
            <p:cNvPr id="17" name="矩形 7"/>
            <p:cNvSpPr>
              <a:spLocks noChangeArrowheads="1"/>
            </p:cNvSpPr>
            <p:nvPr/>
          </p:nvSpPr>
          <p:spPr bwMode="auto">
            <a:xfrm>
              <a:off x="1317702" y="14264"/>
              <a:ext cx="1627751" cy="492437"/>
            </a:xfrm>
            <a:custGeom>
              <a:avLst/>
              <a:gdLst>
                <a:gd name="T0" fmla="*/ 0 w 1512168"/>
                <a:gd name="T1" fmla="*/ 0 h 457470"/>
                <a:gd name="T2" fmla="*/ 3659782 w 1512168"/>
                <a:gd name="T3" fmla="*/ 0 h 457470"/>
                <a:gd name="T4" fmla="*/ 3659782 w 1512168"/>
                <a:gd name="T5" fmla="*/ 441111 h 457470"/>
                <a:gd name="T6" fmla="*/ 2788402 w 1512168"/>
                <a:gd name="T7" fmla="*/ 441111 h 457470"/>
                <a:gd name="T8" fmla="*/ 2788402 w 1512168"/>
                <a:gd name="T9" fmla="*/ 1107184 h 457470"/>
                <a:gd name="T10" fmla="*/ 880968 w 1512168"/>
                <a:gd name="T11" fmla="*/ 1107184 h 457470"/>
                <a:gd name="T12" fmla="*/ 880968 w 1512168"/>
                <a:gd name="T13" fmla="*/ 441111 h 457470"/>
                <a:gd name="T14" fmla="*/ 0 w 1512168"/>
                <a:gd name="T15" fmla="*/ 441111 h 457470"/>
                <a:gd name="T16" fmla="*/ 0 w 1512168"/>
                <a:gd name="T17" fmla="*/ 0 h 457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2168"/>
                <a:gd name="T28" fmla="*/ 0 h 457470"/>
                <a:gd name="T29" fmla="*/ 1512168 w 1512168"/>
                <a:gd name="T30" fmla="*/ 457470 h 457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2168" h="457470">
                  <a:moveTo>
                    <a:pt x="0" y="0"/>
                  </a:moveTo>
                  <a:lnTo>
                    <a:pt x="1512168" y="0"/>
                  </a:lnTo>
                  <a:lnTo>
                    <a:pt x="1512168" y="182261"/>
                  </a:lnTo>
                  <a:lnTo>
                    <a:pt x="1152128" y="182261"/>
                  </a:lnTo>
                  <a:lnTo>
                    <a:pt x="1152128" y="457470"/>
                  </a:lnTo>
                  <a:lnTo>
                    <a:pt x="364003" y="457470"/>
                  </a:lnTo>
                  <a:lnTo>
                    <a:pt x="364003" y="182261"/>
                  </a:lnTo>
                  <a:lnTo>
                    <a:pt x="0" y="182261"/>
                  </a:lnTo>
                  <a:lnTo>
                    <a:pt x="0" y="0"/>
                  </a:lnTo>
                  <a:close/>
                </a:path>
              </a:pathLst>
            </a:custGeom>
            <a:gradFill rotWithShape="1">
              <a:gsLst>
                <a:gs pos="0">
                  <a:srgbClr val="00668B"/>
                </a:gs>
                <a:gs pos="12000">
                  <a:srgbClr val="0092C8"/>
                </a:gs>
                <a:gs pos="100000">
                  <a:srgbClr val="00B0F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18" name="圆角矩形 41"/>
            <p:cNvSpPr>
              <a:spLocks noChangeArrowheads="1"/>
            </p:cNvSpPr>
            <p:nvPr/>
          </p:nvSpPr>
          <p:spPr bwMode="auto">
            <a:xfrm>
              <a:off x="639446" y="488723"/>
              <a:ext cx="2925988" cy="2790310"/>
            </a:xfrm>
            <a:prstGeom prst="roundRect">
              <a:avLst>
                <a:gd name="adj" fmla="val 16667"/>
              </a:avLst>
            </a:prstGeom>
            <a:gradFill rotWithShape="1">
              <a:gsLst>
                <a:gs pos="0">
                  <a:srgbClr val="002060"/>
                </a:gs>
                <a:gs pos="50000">
                  <a:srgbClr val="0092C8"/>
                </a:gs>
                <a:gs pos="100000">
                  <a:srgbClr val="00B0F0"/>
                </a:gs>
              </a:gsLst>
              <a:lin ang="162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sp>
          <p:nvSpPr>
            <p:cNvPr id="19" name="圆角矩形 42"/>
            <p:cNvSpPr>
              <a:spLocks noChangeArrowheads="1"/>
            </p:cNvSpPr>
            <p:nvPr/>
          </p:nvSpPr>
          <p:spPr bwMode="auto">
            <a:xfrm>
              <a:off x="766910" y="613979"/>
              <a:ext cx="2663293" cy="2539796"/>
            </a:xfrm>
            <a:prstGeom prst="roundRect">
              <a:avLst>
                <a:gd name="adj" fmla="val 16667"/>
              </a:avLst>
            </a:prstGeom>
            <a:gradFill rotWithShape="1">
              <a:gsLst>
                <a:gs pos="0">
                  <a:srgbClr val="058EFF"/>
                </a:gs>
                <a:gs pos="48000">
                  <a:srgbClr val="005DA0"/>
                </a:gs>
                <a:gs pos="85999">
                  <a:srgbClr val="00416F"/>
                </a:gs>
                <a:gs pos="100000">
                  <a:srgbClr val="00416F"/>
                </a:gs>
              </a:gsLst>
              <a:path path="rect">
                <a:fillToRect l="50000" t="50000" r="50000" b="50000"/>
              </a:path>
            </a:gradFill>
            <a:ln w="25400">
              <a:solidFill>
                <a:srgbClr val="00B0F0"/>
              </a:solidFill>
              <a:bevel/>
              <a:headEnd/>
              <a:tailEnd/>
            </a:ln>
          </p:spPr>
          <p:txBody>
            <a:bodyPr anchor="ctr"/>
            <a:lstStyle/>
            <a:p>
              <a:endParaRPr lang="zh-CN" altLang="zh-CN">
                <a:solidFill>
                  <a:srgbClr val="CFE8CC"/>
                </a:solidFill>
                <a:latin typeface="Calibri" pitchFamily="34" charset="0"/>
                <a:sym typeface="宋体" pitchFamily="2" charset="-122"/>
              </a:endParaRPr>
            </a:p>
          </p:txBody>
        </p:sp>
        <p:sp>
          <p:nvSpPr>
            <p:cNvPr id="20" name="椭圆 5"/>
            <p:cNvSpPr>
              <a:spLocks noChangeArrowheads="1"/>
            </p:cNvSpPr>
            <p:nvPr/>
          </p:nvSpPr>
          <p:spPr bwMode="auto">
            <a:xfrm>
              <a:off x="1118745"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21" name="椭圆 5"/>
            <p:cNvSpPr>
              <a:spLocks noChangeArrowheads="1"/>
            </p:cNvSpPr>
            <p:nvPr/>
          </p:nvSpPr>
          <p:spPr bwMode="auto">
            <a:xfrm>
              <a:off x="2557894"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22" name="圆角矩形 13"/>
            <p:cNvSpPr>
              <a:spLocks noChangeArrowheads="1"/>
            </p:cNvSpPr>
            <p:nvPr/>
          </p:nvSpPr>
          <p:spPr bwMode="auto">
            <a:xfrm>
              <a:off x="770792" y="613979"/>
              <a:ext cx="2663293" cy="961400"/>
            </a:xfrm>
            <a:custGeom>
              <a:avLst/>
              <a:gdLst>
                <a:gd name="T0" fmla="*/ 951752 w 2474179"/>
                <a:gd name="T1" fmla="*/ 0 h 893133"/>
                <a:gd name="T2" fmla="*/ 5036296 w 2474179"/>
                <a:gd name="T3" fmla="*/ 0 h 893133"/>
                <a:gd name="T4" fmla="*/ 5988045 w 2474179"/>
                <a:gd name="T5" fmla="*/ 951754 h 893133"/>
                <a:gd name="T6" fmla="*/ 5988045 w 2474179"/>
                <a:gd name="T7" fmla="*/ 1956196 h 893133"/>
                <a:gd name="T8" fmla="*/ 3184354 w 2474179"/>
                <a:gd name="T9" fmla="*/ 1327279 h 893133"/>
                <a:gd name="T10" fmla="*/ 0 w 2474179"/>
                <a:gd name="T11" fmla="*/ 2161580 h 893133"/>
                <a:gd name="T12" fmla="*/ 0 w 2474179"/>
                <a:gd name="T13" fmla="*/ 951754 h 893133"/>
                <a:gd name="T14" fmla="*/ 951752 w 2474179"/>
                <a:gd name="T15" fmla="*/ 0 h 893133"/>
                <a:gd name="T16" fmla="*/ 0 60000 65536"/>
                <a:gd name="T17" fmla="*/ 0 60000 65536"/>
                <a:gd name="T18" fmla="*/ 0 60000 65536"/>
                <a:gd name="T19" fmla="*/ 0 60000 65536"/>
                <a:gd name="T20" fmla="*/ 0 60000 65536"/>
                <a:gd name="T21" fmla="*/ 0 60000 65536"/>
                <a:gd name="T22" fmla="*/ 0 60000 65536"/>
                <a:gd name="T23" fmla="*/ 0 60000 65536"/>
                <a:gd name="T24" fmla="*/ 0 w 2474179"/>
                <a:gd name="T25" fmla="*/ 0 h 893133"/>
                <a:gd name="T26" fmla="*/ 2474179 w 2474179"/>
                <a:gd name="T27" fmla="*/ 893133 h 893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74179" h="893133">
                  <a:moveTo>
                    <a:pt x="393250" y="0"/>
                  </a:moveTo>
                  <a:lnTo>
                    <a:pt x="2080929" y="0"/>
                  </a:lnTo>
                  <a:cubicBezTo>
                    <a:pt x="2298115" y="0"/>
                    <a:pt x="2474179" y="176064"/>
                    <a:pt x="2474179" y="393250"/>
                  </a:cubicBezTo>
                  <a:lnTo>
                    <a:pt x="2474179" y="808270"/>
                  </a:lnTo>
                  <a:cubicBezTo>
                    <a:pt x="2139973" y="643196"/>
                    <a:pt x="1742291" y="548411"/>
                    <a:pt x="1315732" y="548411"/>
                  </a:cubicBezTo>
                  <a:cubicBezTo>
                    <a:pt x="820148" y="548411"/>
                    <a:pt x="363540" y="676354"/>
                    <a:pt x="0" y="893133"/>
                  </a:cubicBezTo>
                  <a:lnTo>
                    <a:pt x="0" y="393250"/>
                  </a:lnTo>
                  <a:cubicBezTo>
                    <a:pt x="0" y="176064"/>
                    <a:pt x="176064" y="0"/>
                    <a:pt x="393250" y="0"/>
                  </a:cubicBezTo>
                  <a:close/>
                </a:path>
              </a:pathLst>
            </a:custGeom>
            <a:solidFill>
              <a:srgbClr val="FFFFFF">
                <a:alpha val="27058"/>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grpSp>
      <p:grpSp>
        <p:nvGrpSpPr>
          <p:cNvPr id="25" name="Group 12"/>
          <p:cNvGrpSpPr>
            <a:grpSpLocks/>
          </p:cNvGrpSpPr>
          <p:nvPr/>
        </p:nvGrpSpPr>
        <p:grpSpPr bwMode="auto">
          <a:xfrm>
            <a:off x="4570096" y="2351554"/>
            <a:ext cx="3356190" cy="3525717"/>
            <a:chOff x="0" y="0"/>
            <a:chExt cx="4374185" cy="3279033"/>
          </a:xfrm>
        </p:grpSpPr>
        <p:grpSp>
          <p:nvGrpSpPr>
            <p:cNvPr id="26" name="Group 13"/>
            <p:cNvGrpSpPr>
              <a:grpSpLocks/>
            </p:cNvGrpSpPr>
            <p:nvPr/>
          </p:nvGrpSpPr>
          <p:grpSpPr bwMode="auto">
            <a:xfrm>
              <a:off x="0" y="14264"/>
              <a:ext cx="4374185" cy="196192"/>
              <a:chOff x="0" y="0"/>
              <a:chExt cx="8747448" cy="182261"/>
            </a:xfrm>
          </p:grpSpPr>
          <p:pic>
            <p:nvPicPr>
              <p:cNvPr id="33" name="Picture 3"/>
              <p:cNvPicPr>
                <a:picLocks noChangeAspect="1" noChangeArrowheads="1"/>
              </p:cNvPicPr>
              <p:nvPr/>
            </p:nvPicPr>
            <p:blipFill>
              <a:blip r:embed="rId2">
                <a:extLst>
                  <a:ext uri="{28A0092B-C50C-407E-A947-70E740481C1C}">
                    <a14:useLocalDpi xmlns:a14="http://schemas.microsoft.com/office/drawing/2010/main" val="0"/>
                  </a:ext>
                </a:extLst>
              </a:blip>
              <a:srcRect l="2766" r="7204" b="57678"/>
              <a:stretch>
                <a:fillRect/>
              </a:stretch>
            </p:blipFill>
            <p:spPr bwMode="auto">
              <a:xfrm>
                <a:off x="0" y="0"/>
                <a:ext cx="8747448" cy="16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34" name="矩形 57"/>
              <p:cNvSpPr>
                <a:spLocks noChangeArrowheads="1"/>
              </p:cNvSpPr>
              <p:nvPr/>
            </p:nvSpPr>
            <p:spPr bwMode="auto">
              <a:xfrm>
                <a:off x="611560" y="164261"/>
                <a:ext cx="7477053" cy="18000"/>
              </a:xfrm>
              <a:prstGeom prst="rect">
                <a:avLst/>
              </a:prstGeom>
              <a:gradFill rotWithShape="1">
                <a:gsLst>
                  <a:gs pos="0">
                    <a:srgbClr val="CFE8CC"/>
                  </a:gs>
                  <a:gs pos="1999">
                    <a:srgbClr val="CFE8CC"/>
                  </a:gs>
                  <a:gs pos="49628">
                    <a:srgbClr val="262626"/>
                  </a:gs>
                  <a:gs pos="100000">
                    <a:srgbClr val="CFE8CC"/>
                  </a:gs>
                </a:gsLst>
                <a:lin ang="108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grpSp>
        <p:sp>
          <p:nvSpPr>
            <p:cNvPr id="27" name="矩形 7"/>
            <p:cNvSpPr>
              <a:spLocks noChangeArrowheads="1"/>
            </p:cNvSpPr>
            <p:nvPr/>
          </p:nvSpPr>
          <p:spPr bwMode="auto">
            <a:xfrm>
              <a:off x="1317702" y="14264"/>
              <a:ext cx="1627751" cy="492437"/>
            </a:xfrm>
            <a:custGeom>
              <a:avLst/>
              <a:gdLst>
                <a:gd name="T0" fmla="*/ 0 w 1512168"/>
                <a:gd name="T1" fmla="*/ 0 h 457470"/>
                <a:gd name="T2" fmla="*/ 3659782 w 1512168"/>
                <a:gd name="T3" fmla="*/ 0 h 457470"/>
                <a:gd name="T4" fmla="*/ 3659782 w 1512168"/>
                <a:gd name="T5" fmla="*/ 441111 h 457470"/>
                <a:gd name="T6" fmla="*/ 2788402 w 1512168"/>
                <a:gd name="T7" fmla="*/ 441111 h 457470"/>
                <a:gd name="T8" fmla="*/ 2788402 w 1512168"/>
                <a:gd name="T9" fmla="*/ 1107184 h 457470"/>
                <a:gd name="T10" fmla="*/ 880968 w 1512168"/>
                <a:gd name="T11" fmla="*/ 1107184 h 457470"/>
                <a:gd name="T12" fmla="*/ 880968 w 1512168"/>
                <a:gd name="T13" fmla="*/ 441111 h 457470"/>
                <a:gd name="T14" fmla="*/ 0 w 1512168"/>
                <a:gd name="T15" fmla="*/ 441111 h 457470"/>
                <a:gd name="T16" fmla="*/ 0 w 1512168"/>
                <a:gd name="T17" fmla="*/ 0 h 457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2168"/>
                <a:gd name="T28" fmla="*/ 0 h 457470"/>
                <a:gd name="T29" fmla="*/ 1512168 w 1512168"/>
                <a:gd name="T30" fmla="*/ 457470 h 457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2168" h="457470">
                  <a:moveTo>
                    <a:pt x="0" y="0"/>
                  </a:moveTo>
                  <a:lnTo>
                    <a:pt x="1512168" y="0"/>
                  </a:lnTo>
                  <a:lnTo>
                    <a:pt x="1512168" y="182261"/>
                  </a:lnTo>
                  <a:lnTo>
                    <a:pt x="1152128" y="182261"/>
                  </a:lnTo>
                  <a:lnTo>
                    <a:pt x="1152128" y="457470"/>
                  </a:lnTo>
                  <a:lnTo>
                    <a:pt x="364003" y="457470"/>
                  </a:lnTo>
                  <a:lnTo>
                    <a:pt x="364003" y="182261"/>
                  </a:lnTo>
                  <a:lnTo>
                    <a:pt x="0" y="182261"/>
                  </a:lnTo>
                  <a:lnTo>
                    <a:pt x="0" y="0"/>
                  </a:lnTo>
                  <a:close/>
                </a:path>
              </a:pathLst>
            </a:custGeom>
            <a:gradFill rotWithShape="1">
              <a:gsLst>
                <a:gs pos="0">
                  <a:srgbClr val="00668B"/>
                </a:gs>
                <a:gs pos="12000">
                  <a:srgbClr val="0092C8"/>
                </a:gs>
                <a:gs pos="100000">
                  <a:srgbClr val="00B0F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28" name="圆角矩形 51"/>
            <p:cNvSpPr>
              <a:spLocks noChangeArrowheads="1"/>
            </p:cNvSpPr>
            <p:nvPr/>
          </p:nvSpPr>
          <p:spPr bwMode="auto">
            <a:xfrm>
              <a:off x="639446" y="488723"/>
              <a:ext cx="2925988" cy="2790310"/>
            </a:xfrm>
            <a:prstGeom prst="roundRect">
              <a:avLst>
                <a:gd name="adj" fmla="val 16667"/>
              </a:avLst>
            </a:prstGeom>
            <a:gradFill rotWithShape="1">
              <a:gsLst>
                <a:gs pos="0">
                  <a:srgbClr val="002060"/>
                </a:gs>
                <a:gs pos="50000">
                  <a:srgbClr val="0092C8"/>
                </a:gs>
                <a:gs pos="100000">
                  <a:srgbClr val="00B0F0"/>
                </a:gs>
              </a:gsLst>
              <a:lin ang="162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sp>
          <p:nvSpPr>
            <p:cNvPr id="29" name="圆角矩形 52"/>
            <p:cNvSpPr>
              <a:spLocks noChangeArrowheads="1"/>
            </p:cNvSpPr>
            <p:nvPr/>
          </p:nvSpPr>
          <p:spPr bwMode="auto">
            <a:xfrm>
              <a:off x="766910" y="613979"/>
              <a:ext cx="2663293" cy="2539796"/>
            </a:xfrm>
            <a:prstGeom prst="roundRect">
              <a:avLst>
                <a:gd name="adj" fmla="val 16667"/>
              </a:avLst>
            </a:prstGeom>
            <a:gradFill rotWithShape="1">
              <a:gsLst>
                <a:gs pos="0">
                  <a:srgbClr val="058EFF"/>
                </a:gs>
                <a:gs pos="48000">
                  <a:srgbClr val="005DA0"/>
                </a:gs>
                <a:gs pos="85999">
                  <a:srgbClr val="00416F"/>
                </a:gs>
                <a:gs pos="100000">
                  <a:srgbClr val="00416F"/>
                </a:gs>
              </a:gsLst>
              <a:path path="rect">
                <a:fillToRect l="50000" t="50000" r="50000" b="50000"/>
              </a:path>
            </a:gradFill>
            <a:ln w="25400">
              <a:solidFill>
                <a:srgbClr val="00B0F0"/>
              </a:solidFill>
              <a:bevel/>
              <a:headEnd/>
              <a:tailEnd/>
            </a:ln>
          </p:spPr>
          <p:txBody>
            <a:bodyPr anchor="ctr"/>
            <a:lstStyle/>
            <a:p>
              <a:endParaRPr lang="zh-CN" altLang="zh-CN">
                <a:solidFill>
                  <a:srgbClr val="CFE8CC"/>
                </a:solidFill>
                <a:latin typeface="Calibri" pitchFamily="34" charset="0"/>
                <a:sym typeface="宋体" pitchFamily="2" charset="-122"/>
              </a:endParaRPr>
            </a:p>
          </p:txBody>
        </p:sp>
        <p:sp>
          <p:nvSpPr>
            <p:cNvPr id="30" name="椭圆 5"/>
            <p:cNvSpPr>
              <a:spLocks noChangeArrowheads="1"/>
            </p:cNvSpPr>
            <p:nvPr/>
          </p:nvSpPr>
          <p:spPr bwMode="auto">
            <a:xfrm>
              <a:off x="1118745"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31" name="椭圆 5"/>
            <p:cNvSpPr>
              <a:spLocks noChangeArrowheads="1"/>
            </p:cNvSpPr>
            <p:nvPr/>
          </p:nvSpPr>
          <p:spPr bwMode="auto">
            <a:xfrm>
              <a:off x="2557894"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32" name="圆角矩形 13"/>
            <p:cNvSpPr>
              <a:spLocks noChangeArrowheads="1"/>
            </p:cNvSpPr>
            <p:nvPr/>
          </p:nvSpPr>
          <p:spPr bwMode="auto">
            <a:xfrm>
              <a:off x="770792" y="613979"/>
              <a:ext cx="2663293" cy="961400"/>
            </a:xfrm>
            <a:custGeom>
              <a:avLst/>
              <a:gdLst>
                <a:gd name="T0" fmla="*/ 951752 w 2474179"/>
                <a:gd name="T1" fmla="*/ 0 h 893133"/>
                <a:gd name="T2" fmla="*/ 5036296 w 2474179"/>
                <a:gd name="T3" fmla="*/ 0 h 893133"/>
                <a:gd name="T4" fmla="*/ 5988045 w 2474179"/>
                <a:gd name="T5" fmla="*/ 951754 h 893133"/>
                <a:gd name="T6" fmla="*/ 5988045 w 2474179"/>
                <a:gd name="T7" fmla="*/ 1956196 h 893133"/>
                <a:gd name="T8" fmla="*/ 3184354 w 2474179"/>
                <a:gd name="T9" fmla="*/ 1327279 h 893133"/>
                <a:gd name="T10" fmla="*/ 0 w 2474179"/>
                <a:gd name="T11" fmla="*/ 2161580 h 893133"/>
                <a:gd name="T12" fmla="*/ 0 w 2474179"/>
                <a:gd name="T13" fmla="*/ 951754 h 893133"/>
                <a:gd name="T14" fmla="*/ 951752 w 2474179"/>
                <a:gd name="T15" fmla="*/ 0 h 893133"/>
                <a:gd name="T16" fmla="*/ 0 60000 65536"/>
                <a:gd name="T17" fmla="*/ 0 60000 65536"/>
                <a:gd name="T18" fmla="*/ 0 60000 65536"/>
                <a:gd name="T19" fmla="*/ 0 60000 65536"/>
                <a:gd name="T20" fmla="*/ 0 60000 65536"/>
                <a:gd name="T21" fmla="*/ 0 60000 65536"/>
                <a:gd name="T22" fmla="*/ 0 60000 65536"/>
                <a:gd name="T23" fmla="*/ 0 60000 65536"/>
                <a:gd name="T24" fmla="*/ 0 w 2474179"/>
                <a:gd name="T25" fmla="*/ 0 h 893133"/>
                <a:gd name="T26" fmla="*/ 2474179 w 2474179"/>
                <a:gd name="T27" fmla="*/ 893133 h 893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74179" h="893133">
                  <a:moveTo>
                    <a:pt x="393250" y="0"/>
                  </a:moveTo>
                  <a:lnTo>
                    <a:pt x="2080929" y="0"/>
                  </a:lnTo>
                  <a:cubicBezTo>
                    <a:pt x="2298115" y="0"/>
                    <a:pt x="2474179" y="176064"/>
                    <a:pt x="2474179" y="393250"/>
                  </a:cubicBezTo>
                  <a:lnTo>
                    <a:pt x="2474179" y="808270"/>
                  </a:lnTo>
                  <a:cubicBezTo>
                    <a:pt x="2139973" y="643196"/>
                    <a:pt x="1742291" y="548411"/>
                    <a:pt x="1315732" y="548411"/>
                  </a:cubicBezTo>
                  <a:cubicBezTo>
                    <a:pt x="820148" y="548411"/>
                    <a:pt x="363540" y="676354"/>
                    <a:pt x="0" y="893133"/>
                  </a:cubicBezTo>
                  <a:lnTo>
                    <a:pt x="0" y="393250"/>
                  </a:lnTo>
                  <a:cubicBezTo>
                    <a:pt x="0" y="176064"/>
                    <a:pt x="176064" y="0"/>
                    <a:pt x="393250" y="0"/>
                  </a:cubicBezTo>
                  <a:close/>
                </a:path>
              </a:pathLst>
            </a:custGeom>
            <a:solidFill>
              <a:srgbClr val="FFFFFF">
                <a:alpha val="27058"/>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grpSp>
      <p:grpSp>
        <p:nvGrpSpPr>
          <p:cNvPr id="35" name="Group 22"/>
          <p:cNvGrpSpPr>
            <a:grpSpLocks/>
          </p:cNvGrpSpPr>
          <p:nvPr/>
        </p:nvGrpSpPr>
        <p:grpSpPr bwMode="auto">
          <a:xfrm>
            <a:off x="7568221" y="2351554"/>
            <a:ext cx="3357871" cy="3525717"/>
            <a:chOff x="0" y="0"/>
            <a:chExt cx="4374185" cy="3279033"/>
          </a:xfrm>
        </p:grpSpPr>
        <p:grpSp>
          <p:nvGrpSpPr>
            <p:cNvPr id="36" name="Group 23"/>
            <p:cNvGrpSpPr>
              <a:grpSpLocks/>
            </p:cNvGrpSpPr>
            <p:nvPr/>
          </p:nvGrpSpPr>
          <p:grpSpPr bwMode="auto">
            <a:xfrm>
              <a:off x="0" y="14264"/>
              <a:ext cx="4374185" cy="196192"/>
              <a:chOff x="0" y="0"/>
              <a:chExt cx="8747448" cy="182261"/>
            </a:xfrm>
          </p:grpSpPr>
          <p:pic>
            <p:nvPicPr>
              <p:cNvPr id="43" name="Picture 3"/>
              <p:cNvPicPr>
                <a:picLocks noChangeAspect="1" noChangeArrowheads="1"/>
              </p:cNvPicPr>
              <p:nvPr/>
            </p:nvPicPr>
            <p:blipFill>
              <a:blip r:embed="rId2">
                <a:extLst>
                  <a:ext uri="{28A0092B-C50C-407E-A947-70E740481C1C}">
                    <a14:useLocalDpi xmlns:a14="http://schemas.microsoft.com/office/drawing/2010/main" val="0"/>
                  </a:ext>
                </a:extLst>
              </a:blip>
              <a:srcRect l="2766" r="7204" b="57678"/>
              <a:stretch>
                <a:fillRect/>
              </a:stretch>
            </p:blipFill>
            <p:spPr bwMode="auto">
              <a:xfrm>
                <a:off x="0" y="0"/>
                <a:ext cx="8747448" cy="16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44" name="矩形 67"/>
              <p:cNvSpPr>
                <a:spLocks noChangeArrowheads="1"/>
              </p:cNvSpPr>
              <p:nvPr/>
            </p:nvSpPr>
            <p:spPr bwMode="auto">
              <a:xfrm>
                <a:off x="611560" y="164261"/>
                <a:ext cx="7477053" cy="18000"/>
              </a:xfrm>
              <a:prstGeom prst="rect">
                <a:avLst/>
              </a:prstGeom>
              <a:gradFill rotWithShape="1">
                <a:gsLst>
                  <a:gs pos="0">
                    <a:srgbClr val="CFE8CC"/>
                  </a:gs>
                  <a:gs pos="1999">
                    <a:srgbClr val="CFE8CC"/>
                  </a:gs>
                  <a:gs pos="49628">
                    <a:srgbClr val="262626"/>
                  </a:gs>
                  <a:gs pos="100000">
                    <a:srgbClr val="CFE8CC"/>
                  </a:gs>
                </a:gsLst>
                <a:lin ang="108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grpSp>
        <p:sp>
          <p:nvSpPr>
            <p:cNvPr id="37" name="矩形 7"/>
            <p:cNvSpPr>
              <a:spLocks noChangeArrowheads="1"/>
            </p:cNvSpPr>
            <p:nvPr/>
          </p:nvSpPr>
          <p:spPr bwMode="auto">
            <a:xfrm>
              <a:off x="1317702" y="14264"/>
              <a:ext cx="1627751" cy="492437"/>
            </a:xfrm>
            <a:custGeom>
              <a:avLst/>
              <a:gdLst>
                <a:gd name="T0" fmla="*/ 0 w 1512168"/>
                <a:gd name="T1" fmla="*/ 0 h 457470"/>
                <a:gd name="T2" fmla="*/ 3659782 w 1512168"/>
                <a:gd name="T3" fmla="*/ 0 h 457470"/>
                <a:gd name="T4" fmla="*/ 3659782 w 1512168"/>
                <a:gd name="T5" fmla="*/ 441111 h 457470"/>
                <a:gd name="T6" fmla="*/ 2788402 w 1512168"/>
                <a:gd name="T7" fmla="*/ 441111 h 457470"/>
                <a:gd name="T8" fmla="*/ 2788402 w 1512168"/>
                <a:gd name="T9" fmla="*/ 1107184 h 457470"/>
                <a:gd name="T10" fmla="*/ 880968 w 1512168"/>
                <a:gd name="T11" fmla="*/ 1107184 h 457470"/>
                <a:gd name="T12" fmla="*/ 880968 w 1512168"/>
                <a:gd name="T13" fmla="*/ 441111 h 457470"/>
                <a:gd name="T14" fmla="*/ 0 w 1512168"/>
                <a:gd name="T15" fmla="*/ 441111 h 457470"/>
                <a:gd name="T16" fmla="*/ 0 w 1512168"/>
                <a:gd name="T17" fmla="*/ 0 h 457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2168"/>
                <a:gd name="T28" fmla="*/ 0 h 457470"/>
                <a:gd name="T29" fmla="*/ 1512168 w 1512168"/>
                <a:gd name="T30" fmla="*/ 457470 h 457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2168" h="457470">
                  <a:moveTo>
                    <a:pt x="0" y="0"/>
                  </a:moveTo>
                  <a:lnTo>
                    <a:pt x="1512168" y="0"/>
                  </a:lnTo>
                  <a:lnTo>
                    <a:pt x="1512168" y="182261"/>
                  </a:lnTo>
                  <a:lnTo>
                    <a:pt x="1152128" y="182261"/>
                  </a:lnTo>
                  <a:lnTo>
                    <a:pt x="1152128" y="457470"/>
                  </a:lnTo>
                  <a:lnTo>
                    <a:pt x="364003" y="457470"/>
                  </a:lnTo>
                  <a:lnTo>
                    <a:pt x="364003" y="182261"/>
                  </a:lnTo>
                  <a:lnTo>
                    <a:pt x="0" y="182261"/>
                  </a:lnTo>
                  <a:lnTo>
                    <a:pt x="0" y="0"/>
                  </a:lnTo>
                  <a:close/>
                </a:path>
              </a:pathLst>
            </a:custGeom>
            <a:gradFill rotWithShape="1">
              <a:gsLst>
                <a:gs pos="0">
                  <a:srgbClr val="00668B"/>
                </a:gs>
                <a:gs pos="12000">
                  <a:srgbClr val="0092C8"/>
                </a:gs>
                <a:gs pos="100000">
                  <a:srgbClr val="00B0F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38" name="圆角矩形 61"/>
            <p:cNvSpPr>
              <a:spLocks noChangeArrowheads="1"/>
            </p:cNvSpPr>
            <p:nvPr/>
          </p:nvSpPr>
          <p:spPr bwMode="auto">
            <a:xfrm>
              <a:off x="639446" y="488723"/>
              <a:ext cx="2925988" cy="2790310"/>
            </a:xfrm>
            <a:prstGeom prst="roundRect">
              <a:avLst>
                <a:gd name="adj" fmla="val 16667"/>
              </a:avLst>
            </a:prstGeom>
            <a:gradFill rotWithShape="1">
              <a:gsLst>
                <a:gs pos="0">
                  <a:srgbClr val="002060"/>
                </a:gs>
                <a:gs pos="50000">
                  <a:srgbClr val="0092C8"/>
                </a:gs>
                <a:gs pos="100000">
                  <a:srgbClr val="00B0F0"/>
                </a:gs>
              </a:gsLst>
              <a:lin ang="162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sp>
          <p:nvSpPr>
            <p:cNvPr id="39" name="圆角矩形 62"/>
            <p:cNvSpPr>
              <a:spLocks noChangeArrowheads="1"/>
            </p:cNvSpPr>
            <p:nvPr/>
          </p:nvSpPr>
          <p:spPr bwMode="auto">
            <a:xfrm>
              <a:off x="766910" y="613979"/>
              <a:ext cx="2663293" cy="2539796"/>
            </a:xfrm>
            <a:prstGeom prst="roundRect">
              <a:avLst>
                <a:gd name="adj" fmla="val 16667"/>
              </a:avLst>
            </a:prstGeom>
            <a:gradFill rotWithShape="1">
              <a:gsLst>
                <a:gs pos="0">
                  <a:srgbClr val="058EFF"/>
                </a:gs>
                <a:gs pos="48000">
                  <a:srgbClr val="005DA0"/>
                </a:gs>
                <a:gs pos="85999">
                  <a:srgbClr val="00416F"/>
                </a:gs>
                <a:gs pos="100000">
                  <a:srgbClr val="00416F"/>
                </a:gs>
              </a:gsLst>
              <a:path path="rect">
                <a:fillToRect l="50000" t="50000" r="50000" b="50000"/>
              </a:path>
            </a:gradFill>
            <a:ln w="25400">
              <a:solidFill>
                <a:srgbClr val="00B0F0"/>
              </a:solidFill>
              <a:bevel/>
              <a:headEnd/>
              <a:tailEnd/>
            </a:ln>
          </p:spPr>
          <p:txBody>
            <a:bodyPr anchor="ctr"/>
            <a:lstStyle/>
            <a:p>
              <a:endParaRPr lang="zh-CN" altLang="zh-CN">
                <a:solidFill>
                  <a:srgbClr val="CFE8CC"/>
                </a:solidFill>
                <a:latin typeface="Calibri" pitchFamily="34" charset="0"/>
                <a:sym typeface="宋体" pitchFamily="2" charset="-122"/>
              </a:endParaRPr>
            </a:p>
          </p:txBody>
        </p:sp>
        <p:sp>
          <p:nvSpPr>
            <p:cNvPr id="40" name="椭圆 5"/>
            <p:cNvSpPr>
              <a:spLocks noChangeArrowheads="1"/>
            </p:cNvSpPr>
            <p:nvPr/>
          </p:nvSpPr>
          <p:spPr bwMode="auto">
            <a:xfrm>
              <a:off x="1118745"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41" name="椭圆 5"/>
            <p:cNvSpPr>
              <a:spLocks noChangeArrowheads="1"/>
            </p:cNvSpPr>
            <p:nvPr/>
          </p:nvSpPr>
          <p:spPr bwMode="auto">
            <a:xfrm>
              <a:off x="2557894"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42" name="圆角矩形 13"/>
            <p:cNvSpPr>
              <a:spLocks noChangeArrowheads="1"/>
            </p:cNvSpPr>
            <p:nvPr/>
          </p:nvSpPr>
          <p:spPr bwMode="auto">
            <a:xfrm>
              <a:off x="770792" y="613979"/>
              <a:ext cx="2663293" cy="961400"/>
            </a:xfrm>
            <a:custGeom>
              <a:avLst/>
              <a:gdLst>
                <a:gd name="T0" fmla="*/ 951752 w 2474179"/>
                <a:gd name="T1" fmla="*/ 0 h 893133"/>
                <a:gd name="T2" fmla="*/ 5036296 w 2474179"/>
                <a:gd name="T3" fmla="*/ 0 h 893133"/>
                <a:gd name="T4" fmla="*/ 5988045 w 2474179"/>
                <a:gd name="T5" fmla="*/ 951754 h 893133"/>
                <a:gd name="T6" fmla="*/ 5988045 w 2474179"/>
                <a:gd name="T7" fmla="*/ 1956196 h 893133"/>
                <a:gd name="T8" fmla="*/ 3184354 w 2474179"/>
                <a:gd name="T9" fmla="*/ 1327279 h 893133"/>
                <a:gd name="T10" fmla="*/ 0 w 2474179"/>
                <a:gd name="T11" fmla="*/ 2161580 h 893133"/>
                <a:gd name="T12" fmla="*/ 0 w 2474179"/>
                <a:gd name="T13" fmla="*/ 951754 h 893133"/>
                <a:gd name="T14" fmla="*/ 951752 w 2474179"/>
                <a:gd name="T15" fmla="*/ 0 h 893133"/>
                <a:gd name="T16" fmla="*/ 0 60000 65536"/>
                <a:gd name="T17" fmla="*/ 0 60000 65536"/>
                <a:gd name="T18" fmla="*/ 0 60000 65536"/>
                <a:gd name="T19" fmla="*/ 0 60000 65536"/>
                <a:gd name="T20" fmla="*/ 0 60000 65536"/>
                <a:gd name="T21" fmla="*/ 0 60000 65536"/>
                <a:gd name="T22" fmla="*/ 0 60000 65536"/>
                <a:gd name="T23" fmla="*/ 0 60000 65536"/>
                <a:gd name="T24" fmla="*/ 0 w 2474179"/>
                <a:gd name="T25" fmla="*/ 0 h 893133"/>
                <a:gd name="T26" fmla="*/ 2474179 w 2474179"/>
                <a:gd name="T27" fmla="*/ 893133 h 893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74179" h="893133">
                  <a:moveTo>
                    <a:pt x="393250" y="0"/>
                  </a:moveTo>
                  <a:lnTo>
                    <a:pt x="2080929" y="0"/>
                  </a:lnTo>
                  <a:cubicBezTo>
                    <a:pt x="2298115" y="0"/>
                    <a:pt x="2474179" y="176064"/>
                    <a:pt x="2474179" y="393250"/>
                  </a:cubicBezTo>
                  <a:lnTo>
                    <a:pt x="2474179" y="808270"/>
                  </a:lnTo>
                  <a:cubicBezTo>
                    <a:pt x="2139973" y="643196"/>
                    <a:pt x="1742291" y="548411"/>
                    <a:pt x="1315732" y="548411"/>
                  </a:cubicBezTo>
                  <a:cubicBezTo>
                    <a:pt x="820148" y="548411"/>
                    <a:pt x="363540" y="676354"/>
                    <a:pt x="0" y="893133"/>
                  </a:cubicBezTo>
                  <a:lnTo>
                    <a:pt x="0" y="393250"/>
                  </a:lnTo>
                  <a:cubicBezTo>
                    <a:pt x="0" y="176064"/>
                    <a:pt x="176064" y="0"/>
                    <a:pt x="393250" y="0"/>
                  </a:cubicBezTo>
                  <a:close/>
                </a:path>
              </a:pathLst>
            </a:custGeom>
            <a:solidFill>
              <a:srgbClr val="FFFFFF">
                <a:alpha val="27058"/>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grpSp>
      <p:sp>
        <p:nvSpPr>
          <p:cNvPr id="45" name="TextBox 69"/>
          <p:cNvSpPr>
            <a:spLocks noChangeArrowheads="1"/>
          </p:cNvSpPr>
          <p:nvPr/>
        </p:nvSpPr>
        <p:spPr bwMode="auto">
          <a:xfrm>
            <a:off x="2829444" y="2423563"/>
            <a:ext cx="910894"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80000"/>
              </a:lnSpc>
            </a:pPr>
            <a:r>
              <a:rPr lang="en-US" altLang="zh-CN" sz="2800" dirty="0">
                <a:solidFill>
                  <a:srgbClr val="FFFFFF"/>
                </a:solidFill>
                <a:latin typeface="Agency FB" pitchFamily="34" charset="0"/>
                <a:ea typeface="微软雅黑" pitchFamily="34" charset="-122"/>
                <a:sym typeface="Agency FB" pitchFamily="34" charset="0"/>
              </a:rPr>
              <a:t>   1</a:t>
            </a:r>
            <a:endParaRPr lang="zh-CN" altLang="en-US" sz="2800" dirty="0">
              <a:solidFill>
                <a:srgbClr val="FFFFFF"/>
              </a:solidFill>
              <a:latin typeface="Agency FB" pitchFamily="34" charset="0"/>
              <a:ea typeface="微软雅黑" pitchFamily="34" charset="-122"/>
              <a:sym typeface="Agency FB" pitchFamily="34" charset="0"/>
            </a:endParaRPr>
          </a:p>
        </p:txBody>
      </p:sp>
      <p:sp>
        <p:nvSpPr>
          <p:cNvPr id="46" name="TextBox 70"/>
          <p:cNvSpPr>
            <a:spLocks noChangeArrowheads="1"/>
          </p:cNvSpPr>
          <p:nvPr/>
        </p:nvSpPr>
        <p:spPr bwMode="auto">
          <a:xfrm>
            <a:off x="5824752" y="2423563"/>
            <a:ext cx="910894"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80000"/>
              </a:lnSpc>
            </a:pPr>
            <a:r>
              <a:rPr lang="en-US" altLang="zh-CN" sz="2800" dirty="0">
                <a:solidFill>
                  <a:srgbClr val="FFFFFF"/>
                </a:solidFill>
                <a:latin typeface="Agency FB" pitchFamily="34" charset="0"/>
                <a:ea typeface="微软雅黑" pitchFamily="34" charset="-122"/>
                <a:sym typeface="Agency FB" pitchFamily="34" charset="0"/>
              </a:rPr>
              <a:t>   2</a:t>
            </a:r>
            <a:endParaRPr lang="zh-CN" altLang="en-US" sz="2800" dirty="0">
              <a:solidFill>
                <a:srgbClr val="FFFFFF"/>
              </a:solidFill>
              <a:latin typeface="Agency FB" pitchFamily="34" charset="0"/>
              <a:ea typeface="微软雅黑" pitchFamily="34" charset="-122"/>
              <a:sym typeface="Agency FB" pitchFamily="34" charset="0"/>
            </a:endParaRPr>
          </a:p>
        </p:txBody>
      </p:sp>
      <p:sp>
        <p:nvSpPr>
          <p:cNvPr id="47" name="TextBox 71"/>
          <p:cNvSpPr>
            <a:spLocks noChangeArrowheads="1"/>
          </p:cNvSpPr>
          <p:nvPr/>
        </p:nvSpPr>
        <p:spPr bwMode="auto">
          <a:xfrm>
            <a:off x="8878116" y="2423563"/>
            <a:ext cx="910894"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80000"/>
              </a:lnSpc>
            </a:pPr>
            <a:r>
              <a:rPr lang="en-US" altLang="zh-CN" sz="2800">
                <a:solidFill>
                  <a:srgbClr val="FFFFFF"/>
                </a:solidFill>
                <a:latin typeface="Agency FB" pitchFamily="34" charset="0"/>
                <a:ea typeface="微软雅黑" pitchFamily="34" charset="-122"/>
                <a:sym typeface="Agency FB" pitchFamily="34" charset="0"/>
              </a:rPr>
              <a:t>  3</a:t>
            </a:r>
            <a:endParaRPr lang="zh-CN" altLang="en-US" sz="2800">
              <a:solidFill>
                <a:srgbClr val="FFFFFF"/>
              </a:solidFill>
              <a:latin typeface="Agency FB" pitchFamily="34" charset="0"/>
              <a:ea typeface="微软雅黑" pitchFamily="34" charset="-122"/>
              <a:sym typeface="Agency FB" pitchFamily="34" charset="0"/>
            </a:endParaRPr>
          </a:p>
        </p:txBody>
      </p:sp>
      <p:sp>
        <p:nvSpPr>
          <p:cNvPr id="48" name="TextBox 72"/>
          <p:cNvSpPr>
            <a:spLocks noChangeArrowheads="1"/>
          </p:cNvSpPr>
          <p:nvPr/>
        </p:nvSpPr>
        <p:spPr bwMode="auto">
          <a:xfrm>
            <a:off x="2124412" y="4019580"/>
            <a:ext cx="205061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dirty="0">
                <a:solidFill>
                  <a:schemeClr val="bg1"/>
                </a:solidFill>
                <a:latin typeface="黑体" pitchFamily="2" charset="-122"/>
                <a:ea typeface="黑体" pitchFamily="2" charset="-122"/>
              </a:rPr>
              <a:t>因占用现金而丧失的收益，其本质是一种机会成本。</a:t>
            </a:r>
          </a:p>
        </p:txBody>
      </p:sp>
      <p:sp>
        <p:nvSpPr>
          <p:cNvPr id="49" name="TextBox 73"/>
          <p:cNvSpPr>
            <a:spLocks noChangeArrowheads="1"/>
          </p:cNvSpPr>
          <p:nvPr/>
        </p:nvSpPr>
        <p:spPr bwMode="auto">
          <a:xfrm>
            <a:off x="5158525" y="4019580"/>
            <a:ext cx="205497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dirty="0">
                <a:solidFill>
                  <a:schemeClr val="bg1"/>
                </a:solidFill>
                <a:latin typeface="黑体" pitchFamily="2" charset="-122"/>
                <a:ea typeface="黑体" pitchFamily="2" charset="-122"/>
              </a:rPr>
              <a:t>是指对应收账款进行日常管理而耗费的开支。</a:t>
            </a:r>
          </a:p>
        </p:txBody>
      </p:sp>
      <p:sp>
        <p:nvSpPr>
          <p:cNvPr id="50" name="TextBox 74"/>
          <p:cNvSpPr>
            <a:spLocks noChangeArrowheads="1"/>
          </p:cNvSpPr>
          <p:nvPr/>
        </p:nvSpPr>
        <p:spPr bwMode="auto">
          <a:xfrm>
            <a:off x="8199373" y="3947572"/>
            <a:ext cx="205418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dirty="0">
                <a:solidFill>
                  <a:schemeClr val="bg1"/>
                </a:solidFill>
                <a:latin typeface="黑体" pitchFamily="2" charset="-122"/>
                <a:ea typeface="黑体" pitchFamily="2" charset="-122"/>
              </a:rPr>
              <a:t>应收账款无法收回而给企业带来的损失。</a:t>
            </a:r>
          </a:p>
        </p:txBody>
      </p:sp>
      <p:sp>
        <p:nvSpPr>
          <p:cNvPr id="51" name="TextBox 72"/>
          <p:cNvSpPr>
            <a:spLocks noChangeArrowheads="1"/>
          </p:cNvSpPr>
          <p:nvPr/>
        </p:nvSpPr>
        <p:spPr bwMode="auto">
          <a:xfrm>
            <a:off x="2120329" y="3037588"/>
            <a:ext cx="20506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b="1" dirty="0">
                <a:latin typeface="黑体" pitchFamily="2" charset="-122"/>
                <a:ea typeface="黑体" pitchFamily="2" charset="-122"/>
              </a:rPr>
              <a:t>机会成本</a:t>
            </a:r>
          </a:p>
        </p:txBody>
      </p:sp>
      <p:sp>
        <p:nvSpPr>
          <p:cNvPr id="52" name="TextBox 72"/>
          <p:cNvSpPr>
            <a:spLocks noChangeArrowheads="1"/>
          </p:cNvSpPr>
          <p:nvPr/>
        </p:nvSpPr>
        <p:spPr bwMode="auto">
          <a:xfrm>
            <a:off x="5197516" y="3039343"/>
            <a:ext cx="20506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b="1" dirty="0">
                <a:latin typeface="黑体" pitchFamily="2" charset="-122"/>
                <a:ea typeface="黑体" pitchFamily="2" charset="-122"/>
              </a:rPr>
              <a:t>管理成本</a:t>
            </a:r>
          </a:p>
        </p:txBody>
      </p:sp>
      <p:sp>
        <p:nvSpPr>
          <p:cNvPr id="53" name="TextBox 72"/>
          <p:cNvSpPr>
            <a:spLocks noChangeArrowheads="1"/>
          </p:cNvSpPr>
          <p:nvPr/>
        </p:nvSpPr>
        <p:spPr bwMode="auto">
          <a:xfrm>
            <a:off x="8149844" y="3037588"/>
            <a:ext cx="20506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b="1" dirty="0">
                <a:latin typeface="黑体" pitchFamily="2" charset="-122"/>
                <a:ea typeface="黑体" pitchFamily="2" charset="-122"/>
              </a:rPr>
              <a:t>坏账成本</a:t>
            </a:r>
          </a:p>
        </p:txBody>
      </p:sp>
    </p:spTree>
    <p:extLst>
      <p:ext uri="{BB962C8B-B14F-4D97-AF65-F5344CB8AC3E}">
        <p14:creationId xmlns:p14="http://schemas.microsoft.com/office/powerpoint/2010/main" val="3898407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par>
                                <p:cTn id="8" presetID="9"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dissolve">
                                      <p:cBhvr>
                                        <p:cTn id="10" dur="500"/>
                                        <p:tgtEl>
                                          <p:spTgt spid="25"/>
                                        </p:tgtEl>
                                      </p:cBhvr>
                                    </p:animEffect>
                                  </p:childTnLst>
                                </p:cTn>
                              </p:par>
                              <p:par>
                                <p:cTn id="11" presetID="9" presetClass="entr" presetSubtype="0"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dissolve">
                                      <p:cBhvr>
                                        <p:cTn id="13" dur="500"/>
                                        <p:tgtEl>
                                          <p:spTgt spid="35"/>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dissolve">
                                      <p:cBhvr>
                                        <p:cTn id="16" dur="500"/>
                                        <p:tgtEl>
                                          <p:spTgt spid="45"/>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dissolve">
                                      <p:cBhvr>
                                        <p:cTn id="19" dur="500"/>
                                        <p:tgtEl>
                                          <p:spTgt spid="46"/>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dissolve">
                                      <p:cBhvr>
                                        <p:cTn id="22" dur="500"/>
                                        <p:tgtEl>
                                          <p:spTgt spid="47"/>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dissolve">
                                      <p:cBhvr>
                                        <p:cTn id="25" dur="500"/>
                                        <p:tgtEl>
                                          <p:spTgt spid="48"/>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dissolve">
                                      <p:cBhvr>
                                        <p:cTn id="28" dur="500"/>
                                        <p:tgtEl>
                                          <p:spTgt spid="49"/>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dissolve">
                                      <p:cBhvr>
                                        <p:cTn id="31" dur="500"/>
                                        <p:tgtEl>
                                          <p:spTgt spid="50"/>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dissolve">
                                      <p:cBhvr>
                                        <p:cTn id="34" dur="500"/>
                                        <p:tgtEl>
                                          <p:spTgt spid="51"/>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dissolve">
                                      <p:cBhvr>
                                        <p:cTn id="37" dur="500"/>
                                        <p:tgtEl>
                                          <p:spTgt spid="52"/>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dissolve">
                                      <p:cBhvr>
                                        <p:cTn id="4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P spid="51" grpId="0"/>
      <p:bldP spid="52" grpId="0"/>
      <p:bldP spid="5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125" name="文本框 124"/>
          <p:cNvSpPr txBox="1"/>
          <p:nvPr/>
        </p:nvSpPr>
        <p:spPr>
          <a:xfrm>
            <a:off x="987236" y="1574556"/>
            <a:ext cx="10111151" cy="4302716"/>
          </a:xfrm>
          <a:prstGeom prst="rect">
            <a:avLst/>
          </a:prstGeom>
          <a:noFill/>
          <a:ln w="9525">
            <a:noFill/>
          </a:ln>
        </p:spPr>
        <p:txBody>
          <a:bodyPr wrap="square">
            <a:spAutoFit/>
          </a:bodyPr>
          <a:lstStyle/>
          <a:p>
            <a:pPr marL="0" indent="355600"/>
            <a:endParaRPr lang="zh-CN" sz="2400" b="1" dirty="0">
              <a:solidFill>
                <a:srgbClr val="000000"/>
              </a:solidFill>
              <a:ea typeface="宋体" panose="02010600030101010101" pitchFamily="2" charset="-122"/>
            </a:endParaRPr>
          </a:p>
          <a:p>
            <a:pPr marL="0" indent="355600">
              <a:lnSpc>
                <a:spcPct val="130000"/>
              </a:lnSpc>
            </a:pPr>
            <a:r>
              <a:rPr lang="en-US" altLang="zh-CN" sz="2400" b="1" dirty="0">
                <a:solidFill>
                  <a:srgbClr val="000000"/>
                </a:solidFill>
                <a:latin typeface="+mn-ea"/>
                <a:ea typeface="+mn-ea"/>
              </a:rPr>
              <a:t>   </a:t>
            </a:r>
            <a:r>
              <a:rPr lang="zh-CN" sz="2400" b="1" dirty="0">
                <a:solidFill>
                  <a:srgbClr val="000000"/>
                </a:solidFill>
                <a:latin typeface="+mn-ea"/>
                <a:ea typeface="+mn-ea"/>
              </a:rPr>
              <a:t>应收账款会占用企业一定量的资金，而企业若不把这部分资金投放于应收账款，便可以用于其他投资并可能获得收益，例如，投资债券获得利息收入。</a:t>
            </a:r>
            <a:endParaRPr lang="en-US" altLang="zh-CN" sz="2400" b="1" dirty="0">
              <a:solidFill>
                <a:srgbClr val="000000"/>
              </a:solidFill>
              <a:latin typeface="+mn-ea"/>
              <a:ea typeface="+mn-ea"/>
            </a:endParaRPr>
          </a:p>
          <a:p>
            <a:pPr marL="0" indent="355600">
              <a:lnSpc>
                <a:spcPct val="130000"/>
              </a:lnSpc>
            </a:pPr>
            <a:r>
              <a:rPr lang="zh-CN" sz="2400" b="1" dirty="0">
                <a:solidFill>
                  <a:srgbClr val="000000"/>
                </a:solidFill>
                <a:latin typeface="+mn-ea"/>
                <a:ea typeface="+mn-ea"/>
              </a:rPr>
              <a:t>应收账款机会成本＝赊销业务所需资金</a:t>
            </a:r>
            <a:r>
              <a:rPr lang="zh-CN" sz="2400" b="1" dirty="0">
                <a:solidFill>
                  <a:srgbClr val="000000"/>
                </a:solidFill>
                <a:latin typeface="+mn-ea"/>
                <a:ea typeface="+mn-ea"/>
                <a:cs typeface="Times New Roman" panose="02020603050405020304" pitchFamily="18" charset="0"/>
              </a:rPr>
              <a:t>×资金成本率</a:t>
            </a:r>
            <a:endParaRPr lang="zh-CN" sz="2400" b="1" dirty="0">
              <a:solidFill>
                <a:srgbClr val="000000"/>
              </a:solidFill>
              <a:latin typeface="+mn-ea"/>
              <a:ea typeface="+mn-ea"/>
            </a:endParaRPr>
          </a:p>
          <a:p>
            <a:pPr marL="0" indent="355600">
              <a:lnSpc>
                <a:spcPct val="130000"/>
              </a:lnSpc>
            </a:pPr>
            <a:r>
              <a:rPr lang="zh-CN" sz="2400" b="1" dirty="0">
                <a:solidFill>
                  <a:srgbClr val="000000"/>
                </a:solidFill>
                <a:latin typeface="+mn-ea"/>
                <a:ea typeface="+mn-ea"/>
              </a:rPr>
              <a:t>其中：</a:t>
            </a:r>
            <a:endParaRPr lang="zh-CN" sz="2400" b="1" dirty="0">
              <a:solidFill>
                <a:srgbClr val="000000"/>
              </a:solidFill>
              <a:latin typeface="+mn-ea"/>
              <a:ea typeface="+mn-ea"/>
              <a:cs typeface="Times New Roman" panose="02020603050405020304" pitchFamily="18" charset="0"/>
            </a:endParaRPr>
          </a:p>
          <a:p>
            <a:pPr marL="0" indent="355600">
              <a:lnSpc>
                <a:spcPct val="130000"/>
              </a:lnSpc>
            </a:pPr>
            <a:r>
              <a:rPr lang="zh-CN" sz="2400" b="1" dirty="0">
                <a:solidFill>
                  <a:srgbClr val="000000"/>
                </a:solidFill>
                <a:latin typeface="+mn-ea"/>
                <a:ea typeface="+mn-ea"/>
                <a:cs typeface="Times New Roman" panose="02020603050405020304" pitchFamily="18" charset="0"/>
              </a:rPr>
              <a:t>①维持赊销业务所需要的资金 ＝应收账款平均余额×变动成本率</a:t>
            </a:r>
          </a:p>
          <a:p>
            <a:pPr marL="0" indent="355600">
              <a:lnSpc>
                <a:spcPct val="130000"/>
              </a:lnSpc>
            </a:pPr>
            <a:r>
              <a:rPr lang="zh-CN" sz="2400" b="1" dirty="0">
                <a:solidFill>
                  <a:srgbClr val="000000"/>
                </a:solidFill>
                <a:latin typeface="+mn-ea"/>
                <a:ea typeface="+mn-ea"/>
                <a:cs typeface="Times New Roman" panose="02020603050405020304" pitchFamily="18" charset="0"/>
              </a:rPr>
              <a:t>②应收账款平均余额＝</a:t>
            </a:r>
            <a:r>
              <a:rPr lang="zh-CN" altLang="en-US" sz="2400" b="1" dirty="0">
                <a:solidFill>
                  <a:srgbClr val="000000"/>
                </a:solidFill>
                <a:latin typeface="+mn-ea"/>
                <a:ea typeface="+mn-ea"/>
                <a:cs typeface="Times New Roman" panose="02020603050405020304" pitchFamily="18" charset="0"/>
              </a:rPr>
              <a:t>（年赊销额</a:t>
            </a:r>
            <a:r>
              <a:rPr lang="en-US" altLang="zh-CN" sz="2400" b="1" dirty="0">
                <a:solidFill>
                  <a:srgbClr val="000000"/>
                </a:solidFill>
                <a:latin typeface="+mn-ea"/>
                <a:ea typeface="+mn-ea"/>
                <a:cs typeface="Times New Roman" panose="02020603050405020304" pitchFamily="18" charset="0"/>
              </a:rPr>
              <a:t>/360</a:t>
            </a:r>
            <a:r>
              <a:rPr lang="zh-CN" altLang="en-US" sz="2400" b="1" dirty="0">
                <a:solidFill>
                  <a:srgbClr val="000000"/>
                </a:solidFill>
                <a:latin typeface="+mn-ea"/>
                <a:ea typeface="+mn-ea"/>
                <a:cs typeface="Times New Roman" panose="02020603050405020304" pitchFamily="18" charset="0"/>
              </a:rPr>
              <a:t>）</a:t>
            </a:r>
            <a:r>
              <a:rPr lang="en-US" altLang="zh-CN" sz="2400" b="1" dirty="0">
                <a:solidFill>
                  <a:srgbClr val="000000"/>
                </a:solidFill>
                <a:latin typeface="+mn-ea"/>
                <a:ea typeface="+mn-ea"/>
                <a:cs typeface="Times New Roman" panose="02020603050405020304" pitchFamily="18" charset="0"/>
              </a:rPr>
              <a:t>*</a:t>
            </a:r>
            <a:r>
              <a:rPr lang="zh-CN" altLang="en-US" sz="2400" b="1" dirty="0">
                <a:solidFill>
                  <a:srgbClr val="000000"/>
                </a:solidFill>
                <a:latin typeface="+mn-ea"/>
                <a:ea typeface="+mn-ea"/>
                <a:cs typeface="Times New Roman" panose="02020603050405020304" pitchFamily="18" charset="0"/>
              </a:rPr>
              <a:t>平均收款天数</a:t>
            </a:r>
            <a:r>
              <a:rPr lang="zh-CN" sz="2400" b="1" dirty="0">
                <a:solidFill>
                  <a:srgbClr val="000000"/>
                </a:solidFill>
                <a:latin typeface="+mn-ea"/>
                <a:ea typeface="+mn-ea"/>
                <a:cs typeface="Times New Roman" panose="02020603050405020304" pitchFamily="18" charset="0"/>
              </a:rPr>
              <a:t> </a:t>
            </a:r>
            <a:endParaRPr lang="en-US" altLang="zh-CN" sz="2400" b="1" dirty="0">
              <a:solidFill>
                <a:srgbClr val="000000"/>
              </a:solidFill>
              <a:latin typeface="+mn-ea"/>
              <a:ea typeface="+mn-ea"/>
              <a:cs typeface="Times New Roman" panose="02020603050405020304" pitchFamily="18" charset="0"/>
            </a:endParaRPr>
          </a:p>
          <a:p>
            <a:pPr marL="0" indent="355600">
              <a:lnSpc>
                <a:spcPct val="130000"/>
              </a:lnSpc>
            </a:pPr>
            <a:r>
              <a:rPr lang="en-US" altLang="zh-CN" sz="2400" dirty="0">
                <a:solidFill>
                  <a:srgbClr val="000000"/>
                </a:solidFill>
                <a:latin typeface="+mn-ea"/>
                <a:ea typeface="+mn-ea"/>
                <a:cs typeface="Times New Roman" panose="02020603050405020304" pitchFamily="18" charset="0"/>
              </a:rPr>
              <a:t>                               =</a:t>
            </a:r>
            <a:r>
              <a:rPr lang="zh-CN" sz="2400" b="1" dirty="0">
                <a:solidFill>
                  <a:srgbClr val="000000"/>
                </a:solidFill>
                <a:latin typeface="+mn-ea"/>
                <a:ea typeface="+mn-ea"/>
                <a:cs typeface="Times New Roman" panose="02020603050405020304" pitchFamily="18" charset="0"/>
              </a:rPr>
              <a:t>    </a:t>
            </a:r>
            <a:r>
              <a:rPr lang="zh-CN" altLang="en-US" sz="2400" b="1" dirty="0">
                <a:solidFill>
                  <a:srgbClr val="000000"/>
                </a:solidFill>
                <a:latin typeface="+mn-ea"/>
                <a:ea typeface="+mn-ea"/>
                <a:cs typeface="Times New Roman" panose="02020603050405020304" pitchFamily="18" charset="0"/>
              </a:rPr>
              <a:t>平均每日赊销额*平均收款天数</a:t>
            </a:r>
            <a:r>
              <a:rPr lang="zh-CN" sz="2400" b="1" dirty="0">
                <a:solidFill>
                  <a:srgbClr val="000000"/>
                </a:solidFill>
                <a:latin typeface="+mn-ea"/>
                <a:ea typeface="+mn-ea"/>
                <a:cs typeface="Times New Roman" panose="02020603050405020304" pitchFamily="18" charset="0"/>
              </a:rPr>
              <a:t>                  </a:t>
            </a:r>
            <a:endParaRPr lang="zh-CN" altLang="en-US" sz="2400" b="1" dirty="0">
              <a:latin typeface="+mn-ea"/>
              <a:ea typeface="+mn-ea"/>
            </a:endParaRPr>
          </a:p>
        </p:txBody>
      </p:sp>
      <p:grpSp>
        <p:nvGrpSpPr>
          <p:cNvPr id="9" name="组合 8"/>
          <p:cNvGrpSpPr/>
          <p:nvPr/>
        </p:nvGrpSpPr>
        <p:grpSpPr>
          <a:xfrm>
            <a:off x="191344" y="78893"/>
            <a:ext cx="4680520" cy="613803"/>
            <a:chOff x="1271464" y="2420888"/>
            <a:chExt cx="439248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  设计管理方案</a:t>
              </a:r>
            </a:p>
          </p:txBody>
        </p:sp>
      </p:grpSp>
      <p:grpSp>
        <p:nvGrpSpPr>
          <p:cNvPr id="12" name="组合 11"/>
          <p:cNvGrpSpPr/>
          <p:nvPr/>
        </p:nvGrpSpPr>
        <p:grpSpPr>
          <a:xfrm>
            <a:off x="972282" y="1008466"/>
            <a:ext cx="2719407" cy="585975"/>
            <a:chOff x="4304043" y="1286668"/>
            <a:chExt cx="3837944" cy="2757793"/>
          </a:xfrm>
          <a:effectLst>
            <a:outerShdw blurRad="381000" dist="254000" dir="8100000" algn="tr" rotWithShape="0">
              <a:prstClr val="black">
                <a:alpha val="40000"/>
              </a:prstClr>
            </a:outerShdw>
          </a:effectLst>
        </p:grpSpPr>
        <p:sp>
          <p:nvSpPr>
            <p:cNvPr id="13" name="圆角矩形 1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mn-ea"/>
              </a:endParaRPr>
            </a:p>
          </p:txBody>
        </p:sp>
        <p:sp>
          <p:nvSpPr>
            <p:cNvPr id="14" name="圆角矩形 13"/>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prstClr val="black"/>
                  </a:solidFill>
                  <a:latin typeface="+mn-ea"/>
                </a:rPr>
                <a:t>（</a:t>
              </a:r>
              <a:r>
                <a:rPr lang="en-US" altLang="zh-CN" sz="2400" dirty="0">
                  <a:solidFill>
                    <a:prstClr val="black"/>
                  </a:solidFill>
                  <a:latin typeface="+mn-ea"/>
                </a:rPr>
                <a:t>1</a:t>
              </a:r>
              <a:r>
                <a:rPr lang="zh-CN" altLang="en-US" sz="2400" dirty="0">
                  <a:solidFill>
                    <a:prstClr val="black"/>
                  </a:solidFill>
                  <a:latin typeface="+mn-ea"/>
                </a:rPr>
                <a:t>）机会成本</a:t>
              </a:r>
            </a:p>
          </p:txBody>
        </p:sp>
      </p:grpSp>
    </p:spTree>
    <p:extLst>
      <p:ext uri="{BB962C8B-B14F-4D97-AF65-F5344CB8AC3E}">
        <p14:creationId xmlns:p14="http://schemas.microsoft.com/office/powerpoint/2010/main" val="3974986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anim calcmode="lin" valueType="num">
                                      <p:cBhvr>
                                        <p:cTn id="8" dur="500" fill="hold"/>
                                        <p:tgtEl>
                                          <p:spTgt spid="12"/>
                                        </p:tgtEl>
                                        <p:attrNameLst>
                                          <p:attrName>ppt_x</p:attrName>
                                        </p:attrNameLst>
                                      </p:cBhvr>
                                      <p:tavLst>
                                        <p:tav tm="0">
                                          <p:val>
                                            <p:strVal val="#ppt_x"/>
                                          </p:val>
                                        </p:tav>
                                        <p:tav tm="100000">
                                          <p:val>
                                            <p:strVal val="#ppt_x"/>
                                          </p:val>
                                        </p:tav>
                                      </p:tavLst>
                                    </p:anim>
                                    <p:anim calcmode="lin" valueType="num">
                                      <p:cBhvr>
                                        <p:cTn id="9"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126" name="文本框 125"/>
          <p:cNvSpPr txBox="1"/>
          <p:nvPr/>
        </p:nvSpPr>
        <p:spPr>
          <a:xfrm>
            <a:off x="695400" y="2496303"/>
            <a:ext cx="4896543" cy="345325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30000"/>
              </a:lnSpc>
            </a:pPr>
            <a:r>
              <a:rPr lang="zh-CN" sz="2400" b="1" dirty="0">
                <a:solidFill>
                  <a:srgbClr val="000000"/>
                </a:solidFill>
                <a:ea typeface="宋体" panose="02010600030101010101" pitchFamily="2" charset="-122"/>
                <a:cs typeface="Times New Roman" panose="02020603050405020304" pitchFamily="18" charset="0"/>
              </a:rPr>
              <a:t> </a:t>
            </a:r>
            <a:r>
              <a:rPr lang="en-US" altLang="zh-CN" sz="2400" dirty="0">
                <a:ea typeface="宋体" panose="02010600030101010101" pitchFamily="2" charset="-122"/>
              </a:rPr>
              <a:t>    </a:t>
            </a:r>
            <a:r>
              <a:rPr lang="zh-CN" sz="2400" b="1" dirty="0">
                <a:latin typeface="+mn-ea"/>
              </a:rPr>
              <a:t>管理成本，是指对应收账款进行日常管理而耗费的开支，主要包括对客户的资信调查费用、收集各种信息费用、应收账款账簿记录费用、收账费用、数据处理成本、相关管理人员成本和从第三方购买信用信息的成本等等。</a:t>
            </a:r>
            <a:endParaRPr lang="zh-CN" altLang="en-US" sz="2400" b="1" dirty="0">
              <a:latin typeface="+mn-ea"/>
            </a:endParaRPr>
          </a:p>
        </p:txBody>
      </p:sp>
      <p:sp>
        <p:nvSpPr>
          <p:cNvPr id="2" name="文本框 1"/>
          <p:cNvSpPr txBox="1"/>
          <p:nvPr/>
        </p:nvSpPr>
        <p:spPr>
          <a:xfrm>
            <a:off x="6023992" y="2496303"/>
            <a:ext cx="5259890" cy="345325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30000"/>
              </a:lnSpc>
            </a:pPr>
            <a:r>
              <a:rPr lang="en-US" altLang="zh-CN" sz="2400" dirty="0">
                <a:ea typeface="宋体" panose="02010600030101010101" pitchFamily="2" charset="-122"/>
              </a:rPr>
              <a:t>     </a:t>
            </a:r>
            <a:r>
              <a:rPr lang="zh-CN" sz="2400" b="1" dirty="0">
                <a:latin typeface="+mn-ea"/>
              </a:rPr>
              <a:t>因应收账款无法收回而给企业带来的损失，这一成本的大小通常与应收账款的数量成正比例关系。为避免坏账给企业带来的损失，企业应从谨慎性原则考虑合理地提取坏账准备。</a:t>
            </a:r>
          </a:p>
          <a:p>
            <a:pPr marL="0" indent="266700">
              <a:lnSpc>
                <a:spcPct val="130000"/>
              </a:lnSpc>
            </a:pPr>
            <a:endParaRPr lang="en-US" altLang="zh-CN" sz="2400" b="1" dirty="0">
              <a:latin typeface="+mn-ea"/>
            </a:endParaRPr>
          </a:p>
          <a:p>
            <a:pPr marL="0" indent="266700">
              <a:lnSpc>
                <a:spcPct val="130000"/>
              </a:lnSpc>
            </a:pPr>
            <a:r>
              <a:rPr lang="zh-CN" sz="2400" b="1" dirty="0">
                <a:latin typeface="+mn-ea"/>
              </a:rPr>
              <a:t>坏账成本＝赊销额</a:t>
            </a:r>
            <a:r>
              <a:rPr lang="zh-CN" sz="2400" b="1" dirty="0">
                <a:latin typeface="+mn-ea"/>
                <a:cs typeface="Times New Roman" panose="02020603050405020304" pitchFamily="18" charset="0"/>
              </a:rPr>
              <a:t>×预计坏账损失率</a:t>
            </a:r>
            <a:endParaRPr lang="zh-CN" altLang="en-US" sz="2400" b="1" dirty="0">
              <a:latin typeface="+mn-ea"/>
            </a:endParaRPr>
          </a:p>
        </p:txBody>
      </p:sp>
      <p:grpSp>
        <p:nvGrpSpPr>
          <p:cNvPr id="7" name="组合 6"/>
          <p:cNvGrpSpPr/>
          <p:nvPr/>
        </p:nvGrpSpPr>
        <p:grpSpPr>
          <a:xfrm>
            <a:off x="191344" y="78893"/>
            <a:ext cx="4680520" cy="613803"/>
            <a:chOff x="1271464" y="2420888"/>
            <a:chExt cx="4392488" cy="613803"/>
          </a:xfrm>
        </p:grpSpPr>
        <p:sp>
          <p:nvSpPr>
            <p:cNvPr id="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9" name="TextBox 8"/>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  设计管理方案</a:t>
              </a:r>
            </a:p>
          </p:txBody>
        </p:sp>
      </p:grpSp>
      <p:grpSp>
        <p:nvGrpSpPr>
          <p:cNvPr id="10" name="组合 9"/>
          <p:cNvGrpSpPr/>
          <p:nvPr/>
        </p:nvGrpSpPr>
        <p:grpSpPr>
          <a:xfrm>
            <a:off x="1184049" y="1235043"/>
            <a:ext cx="2719407" cy="585975"/>
            <a:chOff x="4304043" y="1286668"/>
            <a:chExt cx="3837944" cy="2757793"/>
          </a:xfrm>
          <a:effectLst>
            <a:outerShdw blurRad="381000" dist="254000" dir="8100000" algn="tr" rotWithShape="0">
              <a:prstClr val="black">
                <a:alpha val="40000"/>
              </a:prstClr>
            </a:outerShdw>
          </a:effectLst>
        </p:grpSpPr>
        <p:sp>
          <p:nvSpPr>
            <p:cNvPr id="11" name="圆角矩形 1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mn-ea"/>
              </a:endParaRPr>
            </a:p>
          </p:txBody>
        </p:sp>
        <p:sp>
          <p:nvSpPr>
            <p:cNvPr id="12" name="圆角矩形 1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prstClr val="black"/>
                  </a:solidFill>
                  <a:latin typeface="+mn-ea"/>
                </a:rPr>
                <a:t>（</a:t>
              </a:r>
              <a:r>
                <a:rPr lang="en-US" altLang="zh-CN" sz="2400" dirty="0">
                  <a:solidFill>
                    <a:prstClr val="black"/>
                  </a:solidFill>
                  <a:latin typeface="+mn-ea"/>
                </a:rPr>
                <a:t>2</a:t>
              </a:r>
              <a:r>
                <a:rPr lang="zh-CN" altLang="en-US" sz="2400" dirty="0">
                  <a:solidFill>
                    <a:prstClr val="black"/>
                  </a:solidFill>
                  <a:latin typeface="+mn-ea"/>
                </a:rPr>
                <a:t>）管理成本</a:t>
              </a:r>
            </a:p>
          </p:txBody>
        </p:sp>
      </p:grpSp>
      <p:grpSp>
        <p:nvGrpSpPr>
          <p:cNvPr id="13" name="组合 12"/>
          <p:cNvGrpSpPr/>
          <p:nvPr/>
        </p:nvGrpSpPr>
        <p:grpSpPr>
          <a:xfrm>
            <a:off x="6672064" y="1246188"/>
            <a:ext cx="2719407" cy="585975"/>
            <a:chOff x="4304043" y="1286668"/>
            <a:chExt cx="3837944" cy="2757793"/>
          </a:xfrm>
          <a:effectLst>
            <a:outerShdw blurRad="381000" dist="254000" dir="8100000" algn="tr" rotWithShape="0">
              <a:prstClr val="black">
                <a:alpha val="40000"/>
              </a:prstClr>
            </a:outerShdw>
          </a:effectLst>
        </p:grpSpPr>
        <p:sp>
          <p:nvSpPr>
            <p:cNvPr id="14" name="圆角矩形 1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mn-ea"/>
              </a:endParaRPr>
            </a:p>
          </p:txBody>
        </p:sp>
        <p:sp>
          <p:nvSpPr>
            <p:cNvPr id="15" name="圆角矩形 1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prstClr val="black"/>
                  </a:solidFill>
                  <a:latin typeface="+mn-ea"/>
                </a:rPr>
                <a:t>（</a:t>
              </a:r>
              <a:r>
                <a:rPr lang="en-US" altLang="zh-CN" sz="2400" dirty="0">
                  <a:solidFill>
                    <a:prstClr val="black"/>
                  </a:solidFill>
                  <a:latin typeface="+mn-ea"/>
                </a:rPr>
                <a:t>3</a:t>
              </a:r>
              <a:r>
                <a:rPr lang="zh-CN" altLang="en-US" sz="2400" dirty="0">
                  <a:solidFill>
                    <a:prstClr val="black"/>
                  </a:solidFill>
                  <a:latin typeface="+mn-ea"/>
                </a:rPr>
                <a:t>）坏账成本</a:t>
              </a:r>
            </a:p>
          </p:txBody>
        </p:sp>
      </p:grpSp>
    </p:spTree>
    <p:extLst>
      <p:ext uri="{BB962C8B-B14F-4D97-AF65-F5344CB8AC3E}">
        <p14:creationId xmlns:p14="http://schemas.microsoft.com/office/powerpoint/2010/main" val="779166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anim calcmode="lin" valueType="num">
                                      <p:cBhvr>
                                        <p:cTn id="13" dur="500" fill="hold"/>
                                        <p:tgtEl>
                                          <p:spTgt spid="13"/>
                                        </p:tgtEl>
                                        <p:attrNameLst>
                                          <p:attrName>ppt_x</p:attrName>
                                        </p:attrNameLst>
                                      </p:cBhvr>
                                      <p:tavLst>
                                        <p:tav tm="0">
                                          <p:val>
                                            <p:strVal val="#ppt_x"/>
                                          </p:val>
                                        </p:tav>
                                        <p:tav tm="100000">
                                          <p:val>
                                            <p:strVal val="#ppt_x"/>
                                          </p:val>
                                        </p:tav>
                                      </p:tavLst>
                                    </p:anim>
                                    <p:anim calcmode="lin" valueType="num">
                                      <p:cBhvr>
                                        <p:cTn id="14"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126" name="文本框 125"/>
          <p:cNvSpPr txBox="1"/>
          <p:nvPr/>
        </p:nvSpPr>
        <p:spPr>
          <a:xfrm>
            <a:off x="990200" y="2924944"/>
            <a:ext cx="10657322" cy="196605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30000"/>
              </a:lnSpc>
            </a:pPr>
            <a:r>
              <a:rPr lang="en-US" altLang="zh-CN" sz="2400" b="1" dirty="0">
                <a:ea typeface="宋体" panose="02010600030101010101" pitchFamily="2" charset="-122"/>
                <a:sym typeface="+mn-ea"/>
              </a:rPr>
              <a:t>     </a:t>
            </a:r>
            <a:r>
              <a:rPr lang="zh-CN" sz="2400" b="1" dirty="0">
                <a:latin typeface="+mn-ea"/>
                <a:sym typeface="+mn-ea"/>
              </a:rPr>
              <a:t>是客户获得企业商业信用所应具备的最低条件，如客户达不到信用标准，则其无法享用或较少享用企业提供的信用。企业信用标准制定的高低，直接影响企业的销售收入和销售利润。若信用标准制定的较高，仅对少数信用好的客户给予赊销待遇。</a:t>
            </a:r>
            <a:endParaRPr lang="zh-CN" altLang="en-US" sz="2400" b="1" dirty="0">
              <a:latin typeface="+mn-ea"/>
            </a:endParaRPr>
          </a:p>
        </p:txBody>
      </p:sp>
      <p:grpSp>
        <p:nvGrpSpPr>
          <p:cNvPr id="6" name="组合 5"/>
          <p:cNvGrpSpPr/>
          <p:nvPr/>
        </p:nvGrpSpPr>
        <p:grpSpPr>
          <a:xfrm>
            <a:off x="191344" y="78893"/>
            <a:ext cx="4680520" cy="613803"/>
            <a:chOff x="1271464" y="2420888"/>
            <a:chExt cx="4392488" cy="613803"/>
          </a:xfrm>
        </p:grpSpPr>
        <p:sp>
          <p:nvSpPr>
            <p:cNvPr id="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7"/>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  设计管理方案</a:t>
              </a:r>
            </a:p>
          </p:txBody>
        </p:sp>
      </p:grpSp>
      <p:sp>
        <p:nvSpPr>
          <p:cNvPr id="9" name="文本框 4"/>
          <p:cNvSpPr txBox="1"/>
          <p:nvPr/>
        </p:nvSpPr>
        <p:spPr>
          <a:xfrm>
            <a:off x="1042028" y="1087647"/>
            <a:ext cx="5080661" cy="461665"/>
          </a:xfrm>
          <a:prstGeom prst="rect">
            <a:avLst/>
          </a:prstGeom>
          <a:noFill/>
          <a:ln w="9525">
            <a:noFill/>
          </a:ln>
        </p:spPr>
        <p:txBody>
          <a:bodyPr>
            <a:spAutoFit/>
          </a:bodyPr>
          <a:lstStyle/>
          <a:p>
            <a:pPr marL="0" indent="228600"/>
            <a:r>
              <a:rPr lang="en-US" altLang="zh-CN" sz="2400" b="1" dirty="0">
                <a:latin typeface="+mn-ea"/>
                <a:ea typeface="+mn-ea"/>
                <a:cs typeface="Times New Roman" panose="02020603050405020304" pitchFamily="18" charset="0"/>
              </a:rPr>
              <a:t>2.</a:t>
            </a:r>
            <a:r>
              <a:rPr lang="zh-CN" altLang="en-US" sz="2400" b="1" dirty="0">
                <a:latin typeface="+mn-ea"/>
                <a:ea typeface="+mn-ea"/>
                <a:cs typeface="Times New Roman" panose="02020603050405020304" pitchFamily="18" charset="0"/>
              </a:rPr>
              <a:t>应收账款的信用政策</a:t>
            </a:r>
          </a:p>
        </p:txBody>
      </p:sp>
      <p:grpSp>
        <p:nvGrpSpPr>
          <p:cNvPr id="10" name="组合 9"/>
          <p:cNvGrpSpPr/>
          <p:nvPr/>
        </p:nvGrpSpPr>
        <p:grpSpPr>
          <a:xfrm>
            <a:off x="1067319" y="1844824"/>
            <a:ext cx="2719407" cy="585975"/>
            <a:chOff x="4304043" y="1286668"/>
            <a:chExt cx="3837944" cy="2757793"/>
          </a:xfrm>
          <a:effectLst>
            <a:outerShdw blurRad="381000" dist="254000" dir="8100000" algn="tr" rotWithShape="0">
              <a:prstClr val="black">
                <a:alpha val="40000"/>
              </a:prstClr>
            </a:outerShdw>
          </a:effectLst>
        </p:grpSpPr>
        <p:sp>
          <p:nvSpPr>
            <p:cNvPr id="11" name="圆角矩形 1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mn-ea"/>
              </a:endParaRPr>
            </a:p>
          </p:txBody>
        </p:sp>
        <p:sp>
          <p:nvSpPr>
            <p:cNvPr id="12" name="圆角矩形 1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prstClr val="black"/>
                  </a:solidFill>
                  <a:latin typeface="+mn-ea"/>
                </a:rPr>
                <a:t>（</a:t>
              </a:r>
              <a:r>
                <a:rPr lang="en-US" altLang="zh-CN" sz="2400" dirty="0">
                  <a:solidFill>
                    <a:prstClr val="black"/>
                  </a:solidFill>
                  <a:latin typeface="+mn-ea"/>
                </a:rPr>
                <a:t>1</a:t>
              </a:r>
              <a:r>
                <a:rPr lang="zh-CN" altLang="en-US" sz="2400" dirty="0">
                  <a:solidFill>
                    <a:prstClr val="black"/>
                  </a:solidFill>
                  <a:latin typeface="+mn-ea"/>
                </a:rPr>
                <a:t>）信用标准</a:t>
              </a:r>
            </a:p>
          </p:txBody>
        </p:sp>
      </p:grpSp>
    </p:spTree>
    <p:extLst>
      <p:ext uri="{BB962C8B-B14F-4D97-AF65-F5344CB8AC3E}">
        <p14:creationId xmlns:p14="http://schemas.microsoft.com/office/powerpoint/2010/main" val="2545778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127" name="文本框 126"/>
          <p:cNvSpPr txBox="1"/>
          <p:nvPr/>
        </p:nvSpPr>
        <p:spPr>
          <a:xfrm>
            <a:off x="3287505" y="1237329"/>
            <a:ext cx="5080661" cy="460268"/>
          </a:xfrm>
          <a:prstGeom prst="rect">
            <a:avLst/>
          </a:prstGeom>
          <a:noFill/>
          <a:ln w="9525">
            <a:noFill/>
          </a:ln>
        </p:spPr>
        <p:txBody>
          <a:bodyPr>
            <a:spAutoFit/>
          </a:bodyPr>
          <a:lstStyle/>
          <a:p>
            <a:pPr marL="0" indent="1828800"/>
            <a:r>
              <a:rPr lang="en-US" sz="2400" b="1" dirty="0">
                <a:solidFill>
                  <a:schemeClr val="tx2"/>
                </a:solidFill>
                <a:latin typeface="宋体" panose="02010600030101010101" pitchFamily="2" charset="-122"/>
              </a:rPr>
              <a:t>  </a:t>
            </a:r>
            <a:r>
              <a:rPr lang="zh-CN" sz="2400" b="1" dirty="0">
                <a:latin typeface="+mn-ea"/>
                <a:ea typeface="+mn-ea"/>
                <a:cs typeface="Times New Roman" panose="02020603050405020304" pitchFamily="18" charset="0"/>
              </a:rPr>
              <a:t>5C信用评价系统</a:t>
            </a:r>
            <a:endParaRPr lang="zh-CN" altLang="en-US" sz="2400" b="1" dirty="0">
              <a:latin typeface="+mn-ea"/>
              <a:ea typeface="+mn-ea"/>
              <a:cs typeface="Times New Roman" panose="02020603050405020304" pitchFamily="18" charset="0"/>
            </a:endParaRPr>
          </a:p>
        </p:txBody>
      </p:sp>
      <p:graphicFrame>
        <p:nvGraphicFramePr>
          <p:cNvPr id="2" name="表格 1"/>
          <p:cNvGraphicFramePr/>
          <p:nvPr>
            <p:custDataLst>
              <p:tags r:id="rId1"/>
            </p:custDataLst>
            <p:extLst>
              <p:ext uri="{D42A27DB-BD31-4B8C-83A1-F6EECF244321}">
                <p14:modId xmlns:p14="http://schemas.microsoft.com/office/powerpoint/2010/main" val="1900521156"/>
              </p:ext>
            </p:extLst>
          </p:nvPr>
        </p:nvGraphicFramePr>
        <p:xfrm>
          <a:off x="1055440" y="1832821"/>
          <a:ext cx="10457339" cy="4305784"/>
        </p:xfrm>
        <a:graphic>
          <a:graphicData uri="http://schemas.openxmlformats.org/drawingml/2006/table">
            <a:tbl>
              <a:tblPr firstRow="1" bandRow="1">
                <a:tableStyleId>{5940675A-B579-460E-94D1-54222C63F5DA}</a:tableStyleId>
              </a:tblPr>
              <a:tblGrid>
                <a:gridCol w="1852604">
                  <a:extLst>
                    <a:ext uri="{9D8B030D-6E8A-4147-A177-3AD203B41FA5}">
                      <a16:colId xmlns:a16="http://schemas.microsoft.com/office/drawing/2014/main" val="20000"/>
                    </a:ext>
                  </a:extLst>
                </a:gridCol>
                <a:gridCol w="8604735">
                  <a:extLst>
                    <a:ext uri="{9D8B030D-6E8A-4147-A177-3AD203B41FA5}">
                      <a16:colId xmlns:a16="http://schemas.microsoft.com/office/drawing/2014/main" val="20001"/>
                    </a:ext>
                  </a:extLst>
                </a:gridCol>
              </a:tblGrid>
              <a:tr h="369484">
                <a:tc>
                  <a:txBody>
                    <a:bodyPr/>
                    <a:lstStyle/>
                    <a:p>
                      <a:pPr indent="0" algn="ctr">
                        <a:buNone/>
                      </a:pPr>
                      <a:r>
                        <a:rPr lang="en-US" sz="2000" b="1" dirty="0" err="1">
                          <a:latin typeface="+mn-ea"/>
                          <a:ea typeface="+mn-ea"/>
                          <a:cs typeface="宋体" panose="02010600030101010101" pitchFamily="2" charset="-122"/>
                        </a:rPr>
                        <a:t>评价标准</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lgn="ctr">
                        <a:buNone/>
                      </a:pPr>
                      <a:r>
                        <a:rPr lang="en-US" sz="2000" b="1">
                          <a:latin typeface="+mn-ea"/>
                          <a:ea typeface="+mn-ea"/>
                          <a:cs typeface="宋体" panose="02010600030101010101" pitchFamily="2" charset="-122"/>
                        </a:rPr>
                        <a:t>具体内容</a:t>
                      </a:r>
                      <a:endParaRPr lang="en-US" altLang="en-US" sz="20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634218">
                <a:tc>
                  <a:txBody>
                    <a:bodyPr/>
                    <a:lstStyle/>
                    <a:p>
                      <a:pPr indent="0" algn="ctr">
                        <a:buNone/>
                      </a:pPr>
                      <a:r>
                        <a:rPr lang="en-US" sz="2000" b="1" dirty="0" err="1">
                          <a:latin typeface="+mn-ea"/>
                          <a:ea typeface="+mn-ea"/>
                          <a:cs typeface="宋体" panose="02010600030101010101" pitchFamily="2" charset="-122"/>
                        </a:rPr>
                        <a:t>品质</a:t>
                      </a:r>
                      <a:r>
                        <a:rPr lang="en-US" sz="2000" b="1" dirty="0">
                          <a:latin typeface="+mn-ea"/>
                          <a:ea typeface="+mn-ea"/>
                          <a:cs typeface="宋体" panose="02010600030101010101" pitchFamily="2" charset="-122"/>
                        </a:rPr>
                        <a:t>(Character)</a:t>
                      </a:r>
                      <a:endParaRPr lang="en-US" altLang="en-US" sz="2000" b="1" dirty="0">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buNone/>
                      </a:pPr>
                      <a:r>
                        <a:rPr lang="en-US" sz="2000" b="1">
                          <a:latin typeface="+mn-ea"/>
                          <a:ea typeface="+mn-ea"/>
                          <a:cs typeface="宋体" panose="02010600030101010101" pitchFamily="2" charset="-122"/>
                        </a:rPr>
                        <a:t>指顾客或客户的诚实和正直表现，也是客户的信誉。通常要根据过去结合现状调查来进行分析，它是应收账款的回收速度和回收数额的决定因素。</a:t>
                      </a:r>
                      <a:endParaRPr lang="en-US" altLang="en-US" sz="2000" b="1">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1"/>
                  </a:ext>
                </a:extLst>
              </a:tr>
              <a:tr h="914188">
                <a:tc>
                  <a:txBody>
                    <a:bodyPr/>
                    <a:lstStyle/>
                    <a:p>
                      <a:pPr indent="0" algn="ctr">
                        <a:buNone/>
                      </a:pPr>
                      <a:r>
                        <a:rPr lang="en-US" sz="2000" b="1">
                          <a:latin typeface="+mn-ea"/>
                          <a:ea typeface="+mn-ea"/>
                          <a:cs typeface="宋体" panose="02010600030101010101" pitchFamily="2" charset="-122"/>
                        </a:rPr>
                        <a:t>偿债能力(Capacity)</a:t>
                      </a:r>
                      <a:endParaRPr lang="en-US" altLang="en-US" sz="2000" b="1">
                        <a:solidFill>
                          <a:srgbClr val="17365D"/>
                        </a:solidFill>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buNone/>
                      </a:pPr>
                      <a:r>
                        <a:rPr lang="en-US" sz="2000" b="1" dirty="0">
                          <a:latin typeface="+mn-ea"/>
                          <a:ea typeface="+mn-ea"/>
                          <a:cs typeface="宋体" panose="02010600030101010101" pitchFamily="2" charset="-122"/>
                        </a:rPr>
                        <a:t>指顾客或客户的偿债能力，即其流动资产的数量和质量以及与流动负债的比例。同时还应注意客户的流动资产的质量，看看是否有存货过多、过时或质量下降，影响其变现能力和支付能力的情况。</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716749">
                <a:tc>
                  <a:txBody>
                    <a:bodyPr/>
                    <a:lstStyle/>
                    <a:p>
                      <a:pPr indent="0" algn="ctr">
                        <a:buNone/>
                      </a:pPr>
                      <a:r>
                        <a:rPr lang="en-US" sz="2000" b="1">
                          <a:latin typeface="+mn-ea"/>
                          <a:ea typeface="+mn-ea"/>
                          <a:cs typeface="宋体" panose="02010600030101010101" pitchFamily="2" charset="-122"/>
                        </a:rPr>
                        <a:t>资本(Capital)</a:t>
                      </a:r>
                      <a:endParaRPr lang="en-US" altLang="en-US" sz="20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buNone/>
                      </a:pPr>
                      <a:r>
                        <a:rPr lang="en-US" sz="2000" b="1" dirty="0">
                          <a:latin typeface="+mn-ea"/>
                          <a:ea typeface="+mn-ea"/>
                          <a:cs typeface="宋体" panose="02010600030101010101" pitchFamily="2" charset="-122"/>
                        </a:rPr>
                        <a:t>指顾客或客户的财务实力和财务状况，表明顾客可能偿还债务的背景。该指标主要是根据有关的财务比率来测定客户净资产的大小及其获利的可能性。</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r h="973230">
                <a:tc>
                  <a:txBody>
                    <a:bodyPr/>
                    <a:lstStyle/>
                    <a:p>
                      <a:pPr indent="0" algn="ctr">
                        <a:buNone/>
                      </a:pPr>
                      <a:r>
                        <a:rPr lang="en-US" sz="2000" b="1">
                          <a:latin typeface="+mn-ea"/>
                          <a:ea typeface="+mn-ea"/>
                          <a:cs typeface="宋体" panose="02010600030101010101" pitchFamily="2" charset="-122"/>
                        </a:rPr>
                        <a:t>抵押(Collateral)</a:t>
                      </a:r>
                      <a:endParaRPr lang="en-US" altLang="en-US" sz="20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buNone/>
                      </a:pPr>
                      <a:r>
                        <a:rPr lang="en-US" sz="2000" b="1" dirty="0">
                          <a:latin typeface="+mn-ea"/>
                          <a:ea typeface="+mn-ea"/>
                          <a:cs typeface="宋体" panose="02010600030101010101" pitchFamily="2" charset="-122"/>
                        </a:rPr>
                        <a:t>指顾客或客户拒付款项或无力支付款项时能被用作抵押的资产，一旦收不到这些顾客的款项，便以抵押品抵补，这对于首次交易或信用状况有争议的顾客或客户尤为重要。</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4"/>
                  </a:ext>
                </a:extLst>
              </a:tr>
              <a:tr h="697703">
                <a:tc>
                  <a:txBody>
                    <a:bodyPr/>
                    <a:lstStyle/>
                    <a:p>
                      <a:pPr indent="0" algn="ctr">
                        <a:buNone/>
                      </a:pPr>
                      <a:r>
                        <a:rPr lang="en-US" sz="2000" b="1">
                          <a:latin typeface="+mn-ea"/>
                          <a:ea typeface="+mn-ea"/>
                          <a:cs typeface="宋体" panose="02010600030101010101" pitchFamily="2" charset="-122"/>
                        </a:rPr>
                        <a:t>条件(Condition)</a:t>
                      </a:r>
                      <a:endParaRPr lang="en-US" altLang="en-US" sz="2000" b="1">
                        <a:latin typeface="+mn-ea"/>
                        <a:ea typeface="+mn-ea"/>
                        <a:cs typeface="宋体" panose="02010600030101010101" pitchFamily="2" charset="-122"/>
                      </a:endParaRPr>
                    </a:p>
                  </a:txBody>
                  <a:tcPr marL="68589" marR="68589"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tc>
                  <a:txBody>
                    <a:bodyPr/>
                    <a:lstStyle/>
                    <a:p>
                      <a:pPr indent="0">
                        <a:buNone/>
                      </a:pPr>
                      <a:r>
                        <a:rPr lang="en-US" sz="2000" b="1" dirty="0" err="1">
                          <a:latin typeface="+mn-ea"/>
                          <a:ea typeface="+mn-ea"/>
                          <a:cs typeface="宋体" panose="02010600030101010101" pitchFamily="2" charset="-122"/>
                        </a:rPr>
                        <a:t>指可能影响顾客或客户付款能力的经济环境，如顾客或客户在困难时期的付款历史、顾客或客户在经济不景气情况下的付款可能</a:t>
                      </a:r>
                      <a:r>
                        <a:rPr lang="en-US" sz="2000" b="1" dirty="0">
                          <a:latin typeface="+mn-ea"/>
                          <a:ea typeface="+mn-ea"/>
                          <a:cs typeface="宋体" panose="02010600030101010101" pitchFamily="2" charset="-122"/>
                        </a:rPr>
                        <a:t>。</a:t>
                      </a:r>
                      <a:endParaRPr lang="en-US" altLang="en-US" sz="2000" b="1" dirty="0">
                        <a:latin typeface="+mn-ea"/>
                        <a:ea typeface="+mn-ea"/>
                        <a:cs typeface="宋体" panose="02010600030101010101" pitchFamily="2" charset="-122"/>
                      </a:endParaRPr>
                    </a:p>
                  </a:txBody>
                  <a:tcPr marL="68589" marR="68589"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5"/>
                  </a:ext>
                </a:extLst>
              </a:tr>
            </a:tbl>
          </a:graphicData>
        </a:graphic>
      </p:graphicFrame>
      <p:sp>
        <p:nvSpPr>
          <p:cNvPr id="3" name="文本框 2"/>
          <p:cNvSpPr txBox="1"/>
          <p:nvPr/>
        </p:nvSpPr>
        <p:spPr>
          <a:xfrm>
            <a:off x="1149500" y="1135752"/>
            <a:ext cx="3002284" cy="368850"/>
          </a:xfrm>
          <a:prstGeom prst="rect">
            <a:avLst/>
          </a:prstGeom>
        </p:spPr>
        <p:style>
          <a:lnRef idx="2">
            <a:schemeClr val="accent1"/>
          </a:lnRef>
          <a:fillRef idx="1">
            <a:schemeClr val="lt1"/>
          </a:fillRef>
          <a:effectRef idx="0">
            <a:schemeClr val="accent1"/>
          </a:effectRef>
          <a:fontRef idx="minor">
            <a:schemeClr val="dk1"/>
          </a:fontRef>
        </p:style>
        <p:txBody>
          <a:bodyPr wrap="square" lIns="0" tIns="0" rIns="0" bIns="0" rtlCol="0" anchor="t">
            <a:spAutoFit/>
          </a:bodyPr>
          <a:lstStyle/>
          <a:p>
            <a:pPr algn="ctr"/>
            <a:r>
              <a:rPr lang="zh-CN" altLang="en-US" sz="2400" b="1" dirty="0">
                <a:solidFill>
                  <a:schemeClr val="tx2"/>
                </a:solidFill>
                <a:latin typeface="宋体"/>
                <a:ea typeface="宋体"/>
                <a:cs typeface="Times New Roman" panose="02020603050405020304" pitchFamily="18" charset="0"/>
                <a:sym typeface="+mn-ea"/>
              </a:rPr>
              <a:t>①</a:t>
            </a:r>
            <a:r>
              <a:rPr lang="zh-CN" sz="2400" b="1" dirty="0">
                <a:solidFill>
                  <a:schemeClr val="tx2"/>
                </a:solidFill>
                <a:cs typeface="Times New Roman" panose="02020603050405020304" pitchFamily="18" charset="0"/>
                <a:sym typeface="+mn-ea"/>
              </a:rPr>
              <a:t>信用的定性分析</a:t>
            </a:r>
            <a:endParaRPr lang="zh-CN" altLang="en-US" sz="2400" b="1" dirty="0">
              <a:solidFill>
                <a:schemeClr val="tx2"/>
              </a:solidFill>
              <a:latin typeface="微软雅黑" panose="020B0503020204020204" pitchFamily="34" charset="-122"/>
              <a:ea typeface="微软雅黑" panose="020B0503020204020204" pitchFamily="34" charset="-122"/>
              <a:cs typeface="Times New Roman" panose="02020603050405020304" pitchFamily="18" charset="0"/>
              <a:sym typeface="+mn-ea"/>
            </a:endParaRPr>
          </a:p>
        </p:txBody>
      </p:sp>
      <p:grpSp>
        <p:nvGrpSpPr>
          <p:cNvPr id="7" name="组合 6"/>
          <p:cNvGrpSpPr/>
          <p:nvPr/>
        </p:nvGrpSpPr>
        <p:grpSpPr>
          <a:xfrm>
            <a:off x="191344" y="78893"/>
            <a:ext cx="4680520" cy="613803"/>
            <a:chOff x="1271464" y="2420888"/>
            <a:chExt cx="4392488" cy="613803"/>
          </a:xfrm>
        </p:grpSpPr>
        <p:sp>
          <p:nvSpPr>
            <p:cNvPr id="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9" name="TextBox 8"/>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  设计管理方案</a:t>
              </a:r>
            </a:p>
          </p:txBody>
        </p:sp>
      </p:grpSp>
    </p:spTree>
    <p:extLst>
      <p:ext uri="{BB962C8B-B14F-4D97-AF65-F5344CB8AC3E}">
        <p14:creationId xmlns:p14="http://schemas.microsoft.com/office/powerpoint/2010/main" val="20956367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4" name="文本框 3"/>
          <p:cNvSpPr txBox="1"/>
          <p:nvPr/>
        </p:nvSpPr>
        <p:spPr>
          <a:xfrm>
            <a:off x="1372414" y="2164849"/>
            <a:ext cx="9917451" cy="393338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30000"/>
              </a:lnSpc>
            </a:pPr>
            <a:r>
              <a:rPr lang="en-US" altLang="zh-CN" sz="2400" b="1" dirty="0">
                <a:ea typeface="宋体" panose="02010600030101010101" pitchFamily="2" charset="-122"/>
              </a:rPr>
              <a:t>     </a:t>
            </a:r>
            <a:r>
              <a:rPr lang="zh-CN" sz="2400" b="1" dirty="0">
                <a:latin typeface="+mn-ea"/>
              </a:rPr>
              <a:t>进行商业信用的定量分析可以从考虑顾客或客户的财务报表开始。通常使用比率分析法评价顾客或客户的财务状况。</a:t>
            </a:r>
            <a:r>
              <a:rPr lang="en-US" altLang="zh-CN" sz="2400" b="1" dirty="0">
                <a:latin typeface="+mn-ea"/>
              </a:rPr>
              <a:t>   </a:t>
            </a:r>
          </a:p>
          <a:p>
            <a:pPr marL="0" indent="266700">
              <a:lnSpc>
                <a:spcPct val="130000"/>
              </a:lnSpc>
            </a:pPr>
            <a:r>
              <a:rPr lang="en-US" altLang="zh-CN" sz="2400" b="1" dirty="0">
                <a:latin typeface="+mn-ea"/>
              </a:rPr>
              <a:t>    </a:t>
            </a:r>
            <a:r>
              <a:rPr lang="zh-CN" sz="2400" b="1" dirty="0">
                <a:latin typeface="+mn-ea"/>
              </a:rPr>
              <a:t>通常的指标有：流动性和营运资本比率、债务管理和支付比率以及盈利能力指标。</a:t>
            </a:r>
          </a:p>
          <a:p>
            <a:pPr marL="0" indent="266700">
              <a:lnSpc>
                <a:spcPct val="130000"/>
              </a:lnSpc>
            </a:pPr>
            <a:r>
              <a:rPr lang="en-US" altLang="zh-CN" sz="2400" b="1" dirty="0">
                <a:latin typeface="+mn-ea"/>
              </a:rPr>
              <a:t>    </a:t>
            </a:r>
            <a:r>
              <a:rPr lang="zh-CN" sz="2400" b="1" dirty="0">
                <a:latin typeface="+mn-ea"/>
              </a:rPr>
              <a:t>企业掌握客户以上</a:t>
            </a:r>
            <a:r>
              <a:rPr lang="zh-CN" sz="2400" b="1" dirty="0">
                <a:latin typeface="+mn-ea"/>
                <a:cs typeface="Times New Roman" panose="02020603050405020304" pitchFamily="18" charset="0"/>
              </a:rPr>
              <a:t>5个方面的状况并结合信用的定量分析后，基本上可以对客户的信用品质进行综合评估了。对综合评价高的客户可以适当放宽标准，而对综合评价低的客户就要严格信用标准，甚至可以拒绝提供信用以确保经营安全。</a:t>
            </a:r>
            <a:endParaRPr lang="zh-CN" altLang="en-US" sz="2400" b="1" dirty="0">
              <a:latin typeface="+mn-ea"/>
            </a:endParaRPr>
          </a:p>
        </p:txBody>
      </p:sp>
      <p:grpSp>
        <p:nvGrpSpPr>
          <p:cNvPr id="7" name="组合 6"/>
          <p:cNvGrpSpPr/>
          <p:nvPr/>
        </p:nvGrpSpPr>
        <p:grpSpPr>
          <a:xfrm>
            <a:off x="191344" y="78893"/>
            <a:ext cx="4680520" cy="613803"/>
            <a:chOff x="1271464" y="2420888"/>
            <a:chExt cx="4392488" cy="613803"/>
          </a:xfrm>
        </p:grpSpPr>
        <p:sp>
          <p:nvSpPr>
            <p:cNvPr id="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9" name="TextBox 8"/>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  设计管理方案</a:t>
              </a:r>
            </a:p>
          </p:txBody>
        </p:sp>
      </p:grpSp>
      <p:sp>
        <p:nvSpPr>
          <p:cNvPr id="11" name="文本框 2"/>
          <p:cNvSpPr txBox="1"/>
          <p:nvPr/>
        </p:nvSpPr>
        <p:spPr>
          <a:xfrm>
            <a:off x="1149500" y="1135752"/>
            <a:ext cx="3002284" cy="368850"/>
          </a:xfrm>
          <a:prstGeom prst="rect">
            <a:avLst/>
          </a:prstGeom>
        </p:spPr>
        <p:style>
          <a:lnRef idx="2">
            <a:schemeClr val="accent1"/>
          </a:lnRef>
          <a:fillRef idx="1">
            <a:schemeClr val="lt1"/>
          </a:fillRef>
          <a:effectRef idx="0">
            <a:schemeClr val="accent1"/>
          </a:effectRef>
          <a:fontRef idx="minor">
            <a:schemeClr val="dk1"/>
          </a:fontRef>
        </p:style>
        <p:txBody>
          <a:bodyPr wrap="square" lIns="0" tIns="0" rIns="0" bIns="0" rtlCol="0" anchor="t">
            <a:spAutoFit/>
          </a:bodyPr>
          <a:lstStyle/>
          <a:p>
            <a:pPr algn="ctr"/>
            <a:r>
              <a:rPr lang="zh-CN" altLang="en-US" sz="2400" b="1" dirty="0">
                <a:solidFill>
                  <a:schemeClr val="tx2"/>
                </a:solidFill>
                <a:latin typeface="宋体"/>
                <a:ea typeface="宋体"/>
                <a:cs typeface="Times New Roman" panose="02020603050405020304" pitchFamily="18" charset="0"/>
                <a:sym typeface="+mn-ea"/>
              </a:rPr>
              <a:t>②</a:t>
            </a:r>
            <a:r>
              <a:rPr lang="zh-CN" sz="2400" b="1" dirty="0">
                <a:solidFill>
                  <a:schemeClr val="tx2"/>
                </a:solidFill>
                <a:cs typeface="Times New Roman" panose="02020603050405020304" pitchFamily="18" charset="0"/>
                <a:sym typeface="+mn-ea"/>
              </a:rPr>
              <a:t>信用的定</a:t>
            </a:r>
            <a:r>
              <a:rPr lang="zh-CN" altLang="en-US" sz="2400" b="1" dirty="0">
                <a:solidFill>
                  <a:schemeClr val="tx2"/>
                </a:solidFill>
                <a:cs typeface="Times New Roman" panose="02020603050405020304" pitchFamily="18" charset="0"/>
                <a:sym typeface="+mn-ea"/>
              </a:rPr>
              <a:t>量</a:t>
            </a:r>
            <a:r>
              <a:rPr lang="zh-CN" sz="2400" b="1" dirty="0">
                <a:solidFill>
                  <a:schemeClr val="tx2"/>
                </a:solidFill>
                <a:cs typeface="Times New Roman" panose="02020603050405020304" pitchFamily="18" charset="0"/>
                <a:sym typeface="+mn-ea"/>
              </a:rPr>
              <a:t>分析</a:t>
            </a:r>
            <a:endParaRPr lang="zh-CN" altLang="en-US" sz="2400" b="1" dirty="0">
              <a:solidFill>
                <a:schemeClr val="tx2"/>
              </a:solidFill>
              <a:latin typeface="微软雅黑" panose="020B0503020204020204" pitchFamily="34" charset="-122"/>
              <a:ea typeface="微软雅黑" panose="020B0503020204020204" pitchFamily="34" charset="-122"/>
              <a:cs typeface="Times New Roman" panose="02020603050405020304" pitchFamily="18" charset="0"/>
              <a:sym typeface="+mn-ea"/>
            </a:endParaRPr>
          </a:p>
        </p:txBody>
      </p:sp>
    </p:spTree>
    <p:extLst>
      <p:ext uri="{BB962C8B-B14F-4D97-AF65-F5344CB8AC3E}">
        <p14:creationId xmlns:p14="http://schemas.microsoft.com/office/powerpoint/2010/main" val="13745071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57c6c0aa-ccd0-441d-86c2-ca5706c8f3a7}"/>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acc74b93-822f-4808-be06-e9e5a7181a54}"/>
</p:tagLst>
</file>

<file path=ppt/tags/tag3.xml><?xml version="1.0" encoding="utf-8"?>
<p:tagLst xmlns:a="http://schemas.openxmlformats.org/drawingml/2006/main" xmlns:r="http://schemas.openxmlformats.org/officeDocument/2006/relationships" xmlns:p="http://schemas.openxmlformats.org/presentationml/2006/main">
  <p:tag name="KSO_WM_UNIT_TABLE_BEAUTIFY" val="smartTable{b43b9cf0-59c7-48c2-9d0f-438675201ce0}"/>
</p:tagLst>
</file>

<file path=ppt/theme/theme1.xml><?xml version="1.0" encoding="utf-8"?>
<a:theme xmlns:a="http://schemas.openxmlformats.org/drawingml/2006/main" name="2_自定义设计方案">
  <a:themeElements>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自定义设计方案">
      <a:majorFont>
        <a:latin typeface="Calibri"/>
        <a:ea typeface="SimSun"/>
        <a:cs typeface=""/>
      </a:majorFont>
      <a:minorFont>
        <a:latin typeface="Cambria"/>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经典文字搭配方式">
      <a:majorFont>
        <a:latin typeface="Franklin Gothic Medium"/>
        <a:ea typeface="长城特粗宋体"/>
        <a:cs typeface=""/>
      </a:majorFont>
      <a:minorFont>
        <a:latin typeface="Franklin Gothic Book"/>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db2004c003l">
  <a:themeElements>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fontScheme name="cdb2004c003l">
      <a:majorFont>
        <a:latin typeface="Verdana"/>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lnDef>
  </a:objectDefaults>
  <a:extraClrSchemeLst>
    <a:extraClrScheme>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clrMap bg1="lt1" tx1="dk1" bg2="lt2" tx2="dk2" accent1="accent1" accent2="accent2" accent3="accent3" accent4="accent4" accent5="accent5" accent6="accent6" hlink="hlink" folHlink="folHlink"/>
    </a:extraClrScheme>
    <a:extraClrScheme>
      <a:clrScheme name="cdb2004c003l 2">
        <a:dk1>
          <a:srgbClr val="29698D"/>
        </a:dk1>
        <a:lt1>
          <a:srgbClr val="FFFFFF"/>
        </a:lt1>
        <a:dk2>
          <a:srgbClr val="000000"/>
        </a:dk2>
        <a:lt2>
          <a:srgbClr val="A1BABD"/>
        </a:lt2>
        <a:accent1>
          <a:srgbClr val="FF5050"/>
        </a:accent1>
        <a:accent2>
          <a:srgbClr val="FF9933"/>
        </a:accent2>
        <a:accent3>
          <a:srgbClr val="FFFFFF"/>
        </a:accent3>
        <a:accent4>
          <a:srgbClr val="215978"/>
        </a:accent4>
        <a:accent5>
          <a:srgbClr val="FFB3B3"/>
        </a:accent5>
        <a:accent6>
          <a:srgbClr val="E78A2D"/>
        </a:accent6>
        <a:hlink>
          <a:srgbClr val="00CC99"/>
        </a:hlink>
        <a:folHlink>
          <a:srgbClr val="83A6A7"/>
        </a:folHlink>
      </a:clrScheme>
      <a:clrMap bg1="lt1" tx1="dk1" bg2="lt2" tx2="dk2" accent1="accent1" accent2="accent2" accent3="accent3" accent4="accent4" accent5="accent5" accent6="accent6" hlink="hlink" folHlink="folHlink"/>
    </a:extraClrScheme>
    <a:extraClrScheme>
      <a:clrScheme name="cdb2004c003l 3">
        <a:dk1>
          <a:srgbClr val="666699"/>
        </a:dk1>
        <a:lt1>
          <a:srgbClr val="FFFFFF"/>
        </a:lt1>
        <a:dk2>
          <a:srgbClr val="000000"/>
        </a:dk2>
        <a:lt2>
          <a:srgbClr val="C0C0C0"/>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3054</TotalTime>
  <Words>2232</Words>
  <Application>Microsoft Office PowerPoint</Application>
  <PresentationFormat>宽屏</PresentationFormat>
  <Paragraphs>182</Paragraphs>
  <Slides>19</Slides>
  <Notes>0</Notes>
  <HiddenSlides>0</HiddenSlides>
  <MMClips>0</MMClips>
  <ScaleCrop>false</ScaleCrop>
  <HeadingPairs>
    <vt:vector size="6" baseType="variant">
      <vt:variant>
        <vt:lpstr>已用的字体</vt:lpstr>
      </vt:variant>
      <vt:variant>
        <vt:i4>14</vt:i4>
      </vt:variant>
      <vt:variant>
        <vt:lpstr>主题</vt:lpstr>
      </vt:variant>
      <vt:variant>
        <vt:i4>6</vt:i4>
      </vt:variant>
      <vt:variant>
        <vt:lpstr>幻灯片标题</vt:lpstr>
      </vt:variant>
      <vt:variant>
        <vt:i4>19</vt:i4>
      </vt:variant>
    </vt:vector>
  </HeadingPairs>
  <TitlesOfParts>
    <vt:vector size="39" baseType="lpstr">
      <vt:lpstr>黑体</vt:lpstr>
      <vt:lpstr>华文隶书</vt:lpstr>
      <vt:lpstr>华文新魏</vt:lpstr>
      <vt:lpstr>华文行楷</vt:lpstr>
      <vt:lpstr>宋体</vt:lpstr>
      <vt:lpstr>微软雅黑</vt:lpstr>
      <vt:lpstr>Agency FB</vt:lpstr>
      <vt:lpstr>Arial</vt:lpstr>
      <vt:lpstr>Calibri</vt:lpstr>
      <vt:lpstr>Franklin Gothic Book</vt:lpstr>
      <vt:lpstr>Franklin Gothic Medium</vt:lpstr>
      <vt:lpstr>Times New Roman</vt:lpstr>
      <vt:lpstr>Verdana</vt:lpstr>
      <vt:lpstr>Wingdings</vt:lpstr>
      <vt:lpstr>2_自定义设计方案</vt:lpstr>
      <vt:lpstr>自定义设计方案</vt:lpstr>
      <vt:lpstr>1_自定义设计方案</vt:lpstr>
      <vt:lpstr>cdb2004c003l</vt:lpstr>
      <vt:lpstr>2_同意提议</vt:lpstr>
      <vt:lpstr>3_同意提议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孙述威</cp:lastModifiedBy>
  <cp:revision>958</cp:revision>
  <dcterms:created xsi:type="dcterms:W3CDTF">2012-09-24T07:17:00Z</dcterms:created>
  <dcterms:modified xsi:type="dcterms:W3CDTF">2022-04-03T00:29:27Z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